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  <p:sldMasterId id="2147483760" r:id="rId2"/>
    <p:sldMasterId id="2147483763" r:id="rId3"/>
    <p:sldMasterId id="2147483769" r:id="rId4"/>
    <p:sldMasterId id="2147483778" r:id="rId5"/>
    <p:sldMasterId id="2147483715" r:id="rId6"/>
  </p:sldMasterIdLst>
  <p:notesMasterIdLst>
    <p:notesMasterId r:id="rId18"/>
  </p:notesMasterIdLst>
  <p:sldIdLst>
    <p:sldId id="2983" r:id="rId7"/>
    <p:sldId id="656" r:id="rId8"/>
    <p:sldId id="2973" r:id="rId9"/>
    <p:sldId id="555" r:id="rId10"/>
    <p:sldId id="556" r:id="rId11"/>
    <p:sldId id="557" r:id="rId12"/>
    <p:sldId id="558" r:id="rId13"/>
    <p:sldId id="559" r:id="rId14"/>
    <p:sldId id="2985" r:id="rId15"/>
    <p:sldId id="2972" r:id="rId16"/>
    <p:sldId id="2984" r:id="rId17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  <a:srgbClr val="7EC234"/>
    <a:srgbClr val="70AC2E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79" autoAdjust="0"/>
  </p:normalViewPr>
  <p:slideViewPr>
    <p:cSldViewPr snapToGrid="0" snapToObjects="1">
      <p:cViewPr varScale="1">
        <p:scale>
          <a:sx n="95" d="100"/>
          <a:sy n="95" d="100"/>
        </p:scale>
        <p:origin x="69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83D68-6A37-4B8D-9C8B-0DC07C616A06}" type="datetimeFigureOut">
              <a:rPr lang="es-CO" smtClean="0"/>
              <a:t>6/07/2022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6D1E7-1E08-4C3F-AF33-E4D80CD1B6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16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79B03-D547-4590-A575-14A8BEDED8F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52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79B03-D547-4590-A575-14A8BEDED8F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47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79B03-D547-4590-A575-14A8BEDED8F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0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79B03-D547-4590-A575-14A8BEDED8F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76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79B03-D547-4590-A575-14A8BEDED8F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175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79B03-D547-4590-A575-14A8BEDED8F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19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FC895-73D9-064A-97B8-AE9BCE9A6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/>
              <a:t>Título Century Gothic -  44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C311E1-6119-804A-9E46-8598CBBF402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s-ES_tradnl" sz="2100" smtClean="0">
                <a:solidFill>
                  <a:schemeClr val="tx1"/>
                </a:solidFill>
                <a:latin typeface="+mn-lt"/>
                <a:ea typeface="Roboto" charset="0"/>
                <a:cs typeface="Roboto" charset="0"/>
              </a:defRPr>
            </a:lvl1pPr>
          </a:lstStyle>
          <a:p>
            <a:r>
              <a:rPr lang="es-ES_tradnl" sz="2100" dirty="0">
                <a:latin typeface="+mn-lt"/>
                <a:ea typeface="Roboto" charset="0"/>
                <a:cs typeface="Roboto" charset="0"/>
              </a:rPr>
              <a:t>Cuerpo de texto </a:t>
            </a:r>
            <a:r>
              <a:rPr lang="es-ES_tradnl" sz="2100" dirty="0" err="1">
                <a:latin typeface="+mn-lt"/>
                <a:ea typeface="Roboto" charset="0"/>
                <a:cs typeface="Roboto" charset="0"/>
              </a:rPr>
              <a:t>century</a:t>
            </a:r>
            <a:r>
              <a:rPr lang="es-ES_tradnl" sz="2100" dirty="0">
                <a:latin typeface="+mn-lt"/>
                <a:ea typeface="Roboto" charset="0"/>
                <a:cs typeface="Roboto" charset="0"/>
              </a:rPr>
              <a:t> Gothic - 28</a:t>
            </a:r>
            <a:endParaRPr lang="es-ES_tradnl" sz="210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C2BC32-A757-D84C-A239-EABEB827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9953" y="4595812"/>
            <a:ext cx="2057400" cy="273844"/>
          </a:xfrm>
        </p:spPr>
        <p:txBody>
          <a:bodyPr/>
          <a:lstStyle/>
          <a:p>
            <a:fld id="{74B3DB40-D50A-D04A-8500-5B2A865043F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045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D724E21E-D149-2E40-A448-29DF826D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9291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lang="es-CO" sz="3000" b="1" dirty="0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5B8F2810-9F02-2C4F-8712-B61F9F66B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7363"/>
            <a:ext cx="7886700" cy="272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B5A0FE0A-2581-B544-8FB1-2BB9F6030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7DAB36-F423-5942-9204-0DB9C4566B3E}" type="datetimeFigureOut">
              <a:rPr lang="es-CO" smtClean="0"/>
              <a:pPr/>
              <a:t>6/07/2022</a:t>
            </a:fld>
            <a:endParaRPr lang="es-CO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826C80E-BC35-0A4B-B95D-462CCD4AA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2A21D817-2B7C-D14E-8B65-A4295601A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CO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DB40-D50A-D04A-8500-5B2A865043F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511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8734D-1BEB-8647-9AE0-7A3845CC9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5773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lang="es-CO" sz="3000" b="1" dirty="0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F97A9D-8EA6-EC4A-BD7F-98F1FEE5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4487"/>
            <a:ext cx="7886700" cy="301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F8E614-9CCB-9245-BF57-34620B5E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7DAB36-F423-5942-9204-0DB9C4566B3E}" type="datetimeFigureOut">
              <a:rPr lang="es-CO" smtClean="0"/>
              <a:pPr/>
              <a:t>6/07/2022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9CEE8-FAE5-134A-B723-1B6E2224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B39D54-4725-5447-BF43-AA3CB605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CO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DB40-D50A-D04A-8500-5B2A865043F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853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3CF4E602-7A54-4C49-931A-FEAF5897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1" y="493714"/>
            <a:ext cx="6229350" cy="757238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8EF3D79C-4589-2541-921B-0F43FFCC5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60503"/>
            <a:ext cx="3867150" cy="31718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960390AF-8874-9C44-B3FC-83289F750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60503"/>
            <a:ext cx="3867150" cy="31718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6" name="Marcador de fecha 4">
            <a:extLst>
              <a:ext uri="{FF2B5EF4-FFF2-40B4-BE49-F238E27FC236}">
                <a16:creationId xmlns:a16="http://schemas.microsoft.com/office/drawing/2014/main" id="{8729F7D6-805C-C645-949C-DD993952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FD0633E-E4C4-AF4B-9C2B-17FD669CDBD8}" type="datetimeFigureOut">
              <a:rPr lang="es-CO" smtClean="0"/>
              <a:t>6/07/2022</a:t>
            </a:fld>
            <a:endParaRPr lang="es-CO"/>
          </a:p>
        </p:txBody>
      </p:sp>
      <p:sp>
        <p:nvSpPr>
          <p:cNvPr id="17" name="Marcador de pie de página 5">
            <a:extLst>
              <a:ext uri="{FF2B5EF4-FFF2-40B4-BE49-F238E27FC236}">
                <a16:creationId xmlns:a16="http://schemas.microsoft.com/office/drawing/2014/main" id="{3FC95AB9-801F-4F4C-820B-38AC2637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18" name="Marcador de número de diapositiva 6">
            <a:extLst>
              <a:ext uri="{FF2B5EF4-FFF2-40B4-BE49-F238E27FC236}">
                <a16:creationId xmlns:a16="http://schemas.microsoft.com/office/drawing/2014/main" id="{479B0804-B256-DA4A-AA75-D9A2FEEA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4B3DB40-D50A-D04A-8500-5B2A865043F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06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35EA6F-CEB5-D946-8D4F-B23AB670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7DAB36-F423-5942-9204-0DB9C4566B3E}" type="datetimeFigureOut">
              <a:rPr lang="es-CO" smtClean="0"/>
              <a:pPr/>
              <a:t>6/07/2022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58D1B5-820B-F245-ADF1-F142760D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D1BA22-1850-454F-8F6E-6A06023D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CO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DB40-D50A-D04A-8500-5B2A865043F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102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55F758B3-4231-5749-A5F1-0484B91A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642942"/>
            <a:ext cx="2949575" cy="2043107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rgbClr val="92D05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337C969C-3DD3-2346-A3E8-CF8F90048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642943"/>
            <a:ext cx="4629150" cy="375284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27F12A2F-35A5-B04A-BEA4-23230E651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686050"/>
            <a:ext cx="2949575" cy="171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7" name="Marcador de fecha 4">
            <a:extLst>
              <a:ext uri="{FF2B5EF4-FFF2-40B4-BE49-F238E27FC236}">
                <a16:creationId xmlns:a16="http://schemas.microsoft.com/office/drawing/2014/main" id="{4A88FF0F-21C0-424F-92B5-AAA0ADFB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FD0633E-E4C4-AF4B-9C2B-17FD669CDBD8}" type="datetimeFigureOut">
              <a:rPr lang="es-CO" smtClean="0"/>
              <a:t>6/07/2022</a:t>
            </a:fld>
            <a:endParaRPr lang="es-CO"/>
          </a:p>
        </p:txBody>
      </p:sp>
      <p:sp>
        <p:nvSpPr>
          <p:cNvPr id="18" name="Marcador de pie de página 5">
            <a:extLst>
              <a:ext uri="{FF2B5EF4-FFF2-40B4-BE49-F238E27FC236}">
                <a16:creationId xmlns:a16="http://schemas.microsoft.com/office/drawing/2014/main" id="{CCEDBAFF-96D1-744A-8C02-0136DCD9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19" name="Marcador de número de diapositiva 6">
            <a:extLst>
              <a:ext uri="{FF2B5EF4-FFF2-40B4-BE49-F238E27FC236}">
                <a16:creationId xmlns:a16="http://schemas.microsoft.com/office/drawing/2014/main" id="{FB57C8CB-6206-B74F-8390-42224FF7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4B3DB40-D50A-D04A-8500-5B2A865043F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7966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8C432F5A-2016-7E44-949E-049C55439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95145"/>
            <a:ext cx="8225335" cy="2857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_tradnl" sz="4950" b="1" i="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950" dirty="0"/>
              <a:t>Título Century Gothic-  66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4A0DBA-DED2-9943-B411-4B5D2FDAB2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65228"/>
            <a:ext cx="8225335" cy="1156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CO" dirty="0"/>
              <a:t>Contenido Subtitulo Century Gothic - 28</a:t>
            </a:r>
          </a:p>
        </p:txBody>
      </p:sp>
    </p:spTree>
    <p:extLst>
      <p:ext uri="{BB962C8B-B14F-4D97-AF65-F5344CB8AC3E}">
        <p14:creationId xmlns:p14="http://schemas.microsoft.com/office/powerpoint/2010/main" val="224373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3134FD5-3B14-864B-9855-CF3CF6FC5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8418"/>
            <a:ext cx="7886700" cy="348699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Separador 3 Century Gothic -  48</a:t>
            </a:r>
            <a:endParaRPr lang="es-CO" dirty="0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D3B68DB-7787-4F41-AE32-4A44ABEFC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8316" y="457582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DB40-D50A-D04A-8500-5B2A865043F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632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Interna-sin-lin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94;p23"/>
          <p:cNvSpPr txBox="1">
            <a:spLocks noGrp="1"/>
          </p:cNvSpPr>
          <p:nvPr>
            <p:ph type="body" idx="1" hasCustomPrompt="1"/>
          </p:nvPr>
        </p:nvSpPr>
        <p:spPr>
          <a:xfrm>
            <a:off x="283221" y="824594"/>
            <a:ext cx="8460729" cy="384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rmAutofit/>
          </a:bodyPr>
          <a:lstStyle>
            <a:lvl1pPr marL="76198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Verdana Pro" panose="020B0604030504040204" pitchFamily="34" charset="0"/>
                <a:ea typeface="Verdana Pro" panose="020B0604030504040204" pitchFamily="34" charset="0"/>
                <a:cs typeface="Calibri"/>
                <a:sym typeface="Calibri"/>
              </a:defRPr>
            </a:lvl1pPr>
            <a:lvl2pPr marL="914378" marR="0" lvl="1" indent="-36194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_tradnl" dirty="0"/>
              <a:t>Cuando se requiera usar una imagen que supere el título. También se puede usar con contenido.  </a:t>
            </a:r>
            <a:r>
              <a:rPr lang="es-ES_tradnl" dirty="0" err="1"/>
              <a:t>Verdana</a:t>
            </a:r>
            <a:r>
              <a:rPr lang="es-ES_tradnl" dirty="0"/>
              <a:t> Pro Black</a:t>
            </a:r>
          </a:p>
        </p:txBody>
      </p:sp>
    </p:spTree>
    <p:extLst>
      <p:ext uri="{BB962C8B-B14F-4D97-AF65-F5344CB8AC3E}">
        <p14:creationId xmlns:p14="http://schemas.microsoft.com/office/powerpoint/2010/main" val="407742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48713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I_Separ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0D81F4F6-2F2A-4703-B6A7-3F3690103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" y="0"/>
            <a:ext cx="9143111" cy="51435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B5E437F8-498A-1043-A42C-CCFA5CDE8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603" y="2188851"/>
            <a:ext cx="4011884" cy="591445"/>
          </a:xfrm>
          <a:prstGeom prst="rect">
            <a:avLst/>
          </a:prstGeom>
        </p:spPr>
        <p:txBody>
          <a:bodyPr anchor="ctr"/>
          <a:lstStyle>
            <a:lvl1pPr>
              <a:defRPr sz="45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Separador 2</a:t>
            </a:r>
            <a:endParaRPr lang="es-ES_tradnl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2FDAE68-D4E4-8147-8001-9207AAE4C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</a:blip>
          <a:srcRect l="5780" t="26888" r="9408" b="27737"/>
          <a:stretch/>
        </p:blipFill>
        <p:spPr>
          <a:xfrm>
            <a:off x="0" y="122049"/>
            <a:ext cx="1167290" cy="584533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AA45C5CE-A6A2-1540-A503-FB7989D3B1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19014" y="122049"/>
            <a:ext cx="584533" cy="58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20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I_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650A5D53-4281-8746-8BF1-3B3D86B44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n 1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B18AF66-E1EA-9547-922C-4A767DF4C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17" t="27221" b="27028"/>
          <a:stretch/>
        </p:blipFill>
        <p:spPr>
          <a:xfrm>
            <a:off x="0" y="122048"/>
            <a:ext cx="1304925" cy="591446"/>
          </a:xfrm>
          <a:prstGeom prst="rect">
            <a:avLst/>
          </a:prstGeom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F03F30A2-DDD5-FD4B-96B5-5244DBB9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45" y="1238250"/>
            <a:ext cx="8065605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19" name="Marcador de fecha 4">
            <a:extLst>
              <a:ext uri="{FF2B5EF4-FFF2-40B4-BE49-F238E27FC236}">
                <a16:creationId xmlns:a16="http://schemas.microsoft.com/office/drawing/2014/main" id="{93CE2D32-C63A-0243-93C3-42F43538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745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8FB9E581-2ACD-354A-B5DF-DC1FBEC11BCC}" type="datetimeFigureOut">
              <a:rPr lang="es-ES_tradnl" smtClean="0"/>
              <a:pPr/>
              <a:t>06/07/2022</a:t>
            </a:fld>
            <a:endParaRPr lang="es-ES_tradnl"/>
          </a:p>
        </p:txBody>
      </p:sp>
      <p:sp>
        <p:nvSpPr>
          <p:cNvPr id="20" name="Marcador de pie de página 5">
            <a:extLst>
              <a:ext uri="{FF2B5EF4-FFF2-40B4-BE49-F238E27FC236}">
                <a16:creationId xmlns:a16="http://schemas.microsoft.com/office/drawing/2014/main" id="{050C1825-86DE-554A-A779-AFBFBB90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9498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s-ES_tradnl"/>
          </a:p>
        </p:txBody>
      </p:sp>
      <p:sp>
        <p:nvSpPr>
          <p:cNvPr id="21" name="Marcador de número de diapositiva 6">
            <a:extLst>
              <a:ext uri="{FF2B5EF4-FFF2-40B4-BE49-F238E27FC236}">
                <a16:creationId xmlns:a16="http://schemas.microsoft.com/office/drawing/2014/main" id="{75EB5728-4A04-8040-97FA-4291195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9A140B4F-D232-FA45-B7CB-A41EA028EDE6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5B1534E8-3531-124B-BAD0-3AB68E276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745" y="631884"/>
            <a:ext cx="8065605" cy="542700"/>
          </a:xfrm>
          <a:prstGeom prst="rect">
            <a:avLst/>
          </a:prstGeom>
        </p:spPr>
        <p:txBody>
          <a:bodyPr anchor="ctr"/>
          <a:lstStyle>
            <a:lvl1pPr>
              <a:defRPr sz="3375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Contenido</a:t>
            </a:r>
            <a:endParaRPr lang="es-ES_tradnl"/>
          </a:p>
        </p:txBody>
      </p:sp>
      <p:pic>
        <p:nvPicPr>
          <p:cNvPr id="23" name="Imagen 22" descr="Logotipo&#10;&#10;Descripción generada automáticamente">
            <a:extLst>
              <a:ext uri="{FF2B5EF4-FFF2-40B4-BE49-F238E27FC236}">
                <a16:creationId xmlns:a16="http://schemas.microsoft.com/office/drawing/2014/main" id="{4D2F4835-B5CE-5A49-A7E4-23FB438A7D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19014" y="122049"/>
            <a:ext cx="584533" cy="58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7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I_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, Rectángulo&#10;&#10;Descripción generada automáticamente">
            <a:extLst>
              <a:ext uri="{FF2B5EF4-FFF2-40B4-BE49-F238E27FC236}">
                <a16:creationId xmlns:a16="http://schemas.microsoft.com/office/drawing/2014/main" id="{996E2A85-A8A8-E84B-8436-76B297F19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F5D38EC-84EE-6E4C-91BD-5F24A2D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</a:blip>
          <a:srcRect l="5780" t="26888" r="9408" b="27737"/>
          <a:stretch/>
        </p:blipFill>
        <p:spPr>
          <a:xfrm>
            <a:off x="0" y="122049"/>
            <a:ext cx="1167290" cy="584533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DB7025FA-C112-BF49-9B76-64AF1855E9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312" y="2007523"/>
            <a:ext cx="6792851" cy="879215"/>
          </a:xfrm>
          <a:prstGeom prst="rect">
            <a:avLst/>
          </a:prstGeom>
        </p:spPr>
        <p:txBody>
          <a:bodyPr anchor="t"/>
          <a:lstStyle>
            <a:lvl1pPr>
              <a:defRPr sz="6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Capítulo</a:t>
            </a:r>
            <a:endParaRPr lang="es-ES_tradnl"/>
          </a:p>
        </p:txBody>
      </p:sp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38DFBC00-9597-8E4B-8CEF-D0A83235D6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19014" y="122049"/>
            <a:ext cx="584533" cy="584533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9E7A8195-F5C8-B145-B625-01364A6480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61312" y="2717783"/>
            <a:ext cx="6792851" cy="3298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436581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H_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32C5CA0-CAAB-B947-82FA-86D50DF4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4DB5728-BAD5-A142-9EAB-815120605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0042" y="2250446"/>
            <a:ext cx="2383918" cy="642609"/>
          </a:xfrm>
          <a:prstGeom prst="rect">
            <a:avLst/>
          </a:prstGeom>
        </p:spPr>
        <p:txBody>
          <a:bodyPr anchor="ctr"/>
          <a:lstStyle>
            <a:lvl1pPr>
              <a:defRPr sz="45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Gracias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07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Intern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Google Shape;84;p21"/>
          <p:cNvSpPr txBox="1">
            <a:spLocks noGrp="1"/>
          </p:cNvSpPr>
          <p:nvPr>
            <p:ph type="title" hasCustomPrompt="1"/>
          </p:nvPr>
        </p:nvSpPr>
        <p:spPr>
          <a:xfrm>
            <a:off x="283222" y="120641"/>
            <a:ext cx="7501879" cy="51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200" b="1" i="0" u="none" strike="noStrike" cap="none" baseline="0">
                <a:solidFill>
                  <a:srgbClr val="0F4C97"/>
                </a:solidFill>
                <a:latin typeface="Verdana Pro Black" panose="020F0502020204030204" pitchFamily="34" charset="0"/>
                <a:ea typeface="Verdana Pro Black" panose="020F0502020204030204" pitchFamily="34" charset="0"/>
                <a:cs typeface="Verdana Pro Black" panose="020F0502020204030204" pitchFamily="34" charset="0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r>
              <a:rPr lang="es-ES_tradnl" dirty="0"/>
              <a:t>Título </a:t>
            </a:r>
            <a:r>
              <a:rPr lang="mr-IN" dirty="0"/>
              <a:t>–</a:t>
            </a:r>
            <a:r>
              <a:rPr lang="es-ES_tradnl" dirty="0"/>
              <a:t> </a:t>
            </a:r>
            <a:r>
              <a:rPr lang="es-ES_tradnl" dirty="0" err="1"/>
              <a:t>Verdana</a:t>
            </a:r>
            <a:r>
              <a:rPr lang="es-ES_tradnl" dirty="0"/>
              <a:t> Pro Black 32 </a:t>
            </a:r>
            <a:endParaRPr dirty="0"/>
          </a:p>
        </p:txBody>
      </p:sp>
      <p:sp>
        <p:nvSpPr>
          <p:cNvPr id="8" name="Google Shape;94;p23"/>
          <p:cNvSpPr txBox="1">
            <a:spLocks noGrp="1"/>
          </p:cNvSpPr>
          <p:nvPr>
            <p:ph type="body" idx="1" hasCustomPrompt="1"/>
          </p:nvPr>
        </p:nvSpPr>
        <p:spPr>
          <a:xfrm>
            <a:off x="283222" y="824595"/>
            <a:ext cx="8460729" cy="384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/>
          <a:lstStyle>
            <a:lvl1pPr marL="76196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Verdana Pro" panose="020B0604030504040204" pitchFamily="34" charset="0"/>
                <a:ea typeface="Verdana Pro" panose="020B0604030504040204" pitchFamily="34" charset="0"/>
                <a:cs typeface="Calibri"/>
                <a:sym typeface="Calibri"/>
              </a:defRPr>
            </a:lvl1pPr>
            <a:lvl2pPr marL="914355" marR="0" lvl="1" indent="-3619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32" marR="0" lvl="2" indent="-34288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09" marR="0" lvl="3" indent="-32383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886" marR="0" lvl="4" indent="-32383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064" marR="0" lvl="5" indent="-32383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40" marR="0" lvl="6" indent="-32383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8" marR="0" lvl="7" indent="-32383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5" marR="0" lvl="8" indent="-32383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_tradnl" dirty="0"/>
              <a:t>Texto </a:t>
            </a:r>
            <a:r>
              <a:rPr lang="mr-IN" dirty="0"/>
              <a:t>–</a:t>
            </a:r>
            <a:r>
              <a:rPr lang="es-ES_tradnl" dirty="0"/>
              <a:t> </a:t>
            </a:r>
            <a:r>
              <a:rPr lang="es-ES_tradnl" dirty="0" err="1"/>
              <a:t>Verdana</a:t>
            </a:r>
            <a:r>
              <a:rPr lang="es-ES_tradnl" dirty="0"/>
              <a:t> Pro Black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272506" y="1693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26334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AEA13-831A-D849-A47B-A19F11B11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46276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2B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Separador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7EE77-6656-7648-A822-622395CE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CO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C4A82-6201-E848-8DF7-6A9D2881A4CA}" type="datetimeFigureOut">
              <a:rPr lang="es-CO" smtClean="0"/>
              <a:pPr/>
              <a:t>6/07/2022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CB280B-1A1A-9E40-9690-A6E0BF08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CO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AB9A9D-3649-FF41-A61E-7CB4786E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CO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634B-0608-B84F-A45D-8425F998CFB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016306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8C432F5A-2016-7E44-949E-049C55439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95145"/>
            <a:ext cx="8225335" cy="2857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_tradnl" sz="4950" b="1" i="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950" dirty="0"/>
              <a:t>Título Century Gothic-  66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4A0DBA-DED2-9943-B411-4B5D2FDAB2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65228"/>
            <a:ext cx="8225335" cy="1156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CO" dirty="0"/>
              <a:t>Contenido Subtitulo Century Gothic - 28</a:t>
            </a:r>
          </a:p>
        </p:txBody>
      </p:sp>
    </p:spTree>
    <p:extLst>
      <p:ext uri="{BB962C8B-B14F-4D97-AF65-F5344CB8AC3E}">
        <p14:creationId xmlns:p14="http://schemas.microsoft.com/office/powerpoint/2010/main" val="34492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CD0CE-4734-674F-9256-33189094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69270"/>
            <a:ext cx="3692523" cy="12001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b="1">
                <a:solidFill>
                  <a:srgbClr val="42BFF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6FDC1-83B1-BF48-958A-BC32621E3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49" y="342901"/>
            <a:ext cx="3457575" cy="4052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F789C2-683D-8B48-A493-284C29E0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CO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0FE0-5CAA-3C48-AF38-BEDCF3B4BC46}" type="datetimeFigureOut">
              <a:rPr lang="es-CO" smtClean="0"/>
              <a:pPr/>
              <a:t>6/07/2022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C6E1AE-5681-934D-BD93-E9AB96AF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CO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5F632A-1505-B746-8C3B-9CB5E6A2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CO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6F99C-4BB1-B34C-83B1-83A287CCFC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363717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CD0CE-4734-674F-9256-33189094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69270"/>
            <a:ext cx="3692523" cy="12001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6FDC1-83B1-BF48-958A-BC32621E3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49" y="342901"/>
            <a:ext cx="3457575" cy="4052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F789C2-683D-8B48-A493-284C29E0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CO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0FE0-5CAA-3C48-AF38-BEDCF3B4BC46}" type="datetimeFigureOut">
              <a:rPr lang="es-CO" smtClean="0"/>
              <a:pPr/>
              <a:t>6/07/2022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C6E1AE-5681-934D-BD93-E9AB96AF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CO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5F632A-1505-B746-8C3B-9CB5E6A2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CO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6F99C-4BB1-B34C-83B1-83A287CCFC01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078523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69F58-9DF6-AB43-A707-9CC96327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9195"/>
            <a:ext cx="3941762" cy="1200150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rgbClr val="42BFF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2200BF-30C7-084F-AA74-20895065B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238" y="342901"/>
            <a:ext cx="3529012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987A4E-8976-684E-B099-3330F193E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571750"/>
            <a:ext cx="3941762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723F18-B700-8343-807A-4DCF73F4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CO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0FE0-5CAA-3C48-AF38-BEDCF3B4BC46}" type="datetimeFigureOut">
              <a:rPr lang="es-CO" smtClean="0"/>
              <a:pPr/>
              <a:t>6/07/2022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E29B3B-4174-A840-897D-B0967534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CO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4D089B-77BB-FB45-B701-71409382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CO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6F99C-4BB1-B34C-83B1-83A287CCFC01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22434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0062D-D884-E340-90BD-08F6DBE9D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037" y="774291"/>
            <a:ext cx="3972847" cy="641555"/>
          </a:xfrm>
          <a:prstGeom prst="rect">
            <a:avLst/>
          </a:prstGeom>
        </p:spPr>
        <p:txBody>
          <a:bodyPr/>
          <a:lstStyle>
            <a:lvl1pPr>
              <a:defRPr lang="es-CO" sz="3300" b="1" kern="1200" dirty="0">
                <a:solidFill>
                  <a:schemeClr val="bg1"/>
                </a:solidFill>
                <a:latin typeface="+mj-lt"/>
                <a:ea typeface="Roboto Medium" charset="0"/>
                <a:cs typeface="Roboto Medium" charset="0"/>
              </a:defRPr>
            </a:lvl1pPr>
          </a:lstStyle>
          <a:p>
            <a:r>
              <a:rPr lang="es-ES" dirty="0"/>
              <a:t>Agenda</a:t>
            </a:r>
            <a:endParaRPr lang="es-CO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4F7AC52-F4D2-B943-A6E4-64B5D63B4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813CE-70F9-BB43-BD76-D09448CFD9A7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20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41DF58-2022-1D4F-8A2E-2098E1A0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945" y="273844"/>
            <a:ext cx="7442405" cy="63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Título Century Gothic -  44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7BFF4F-A7D8-1D47-AEC6-5C40EA238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24582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_tradnl" sz="2100" dirty="0">
                <a:latin typeface="+mn-lt"/>
                <a:ea typeface="Roboto" charset="0"/>
                <a:cs typeface="Roboto" charset="0"/>
              </a:rPr>
              <a:t>Cuerpo de texto </a:t>
            </a:r>
            <a:r>
              <a:rPr lang="es-ES_tradnl" sz="2100" dirty="0" err="1">
                <a:latin typeface="+mn-lt"/>
                <a:ea typeface="Roboto" charset="0"/>
                <a:cs typeface="Roboto" charset="0"/>
              </a:rPr>
              <a:t>century</a:t>
            </a:r>
            <a:r>
              <a:rPr lang="es-ES_tradnl" sz="2100" dirty="0">
                <a:latin typeface="+mn-lt"/>
                <a:ea typeface="Roboto" charset="0"/>
                <a:cs typeface="Roboto" charset="0"/>
              </a:rPr>
              <a:t> Gothic - 28</a:t>
            </a:r>
            <a:endParaRPr lang="es-ES_tradnl" sz="210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35E789-C84E-2A4C-9C9C-0A974E834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8316" y="457582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DB40-D50A-D04A-8500-5B2A865043FF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383B0C-F90E-2A43-B502-BA5383F6A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8" y="4957028"/>
            <a:ext cx="8565250" cy="822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70DD32-8C58-B847-A7AD-22AD6B2F9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4747023"/>
            <a:ext cx="8951495" cy="2793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C918EBA-15AD-A142-8948-99EF0305C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8" y="191883"/>
            <a:ext cx="704561" cy="31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50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s-CO" sz="3300" b="1" kern="1200" dirty="0">
          <a:solidFill>
            <a:srgbClr val="065EA6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4C4EE89-1512-1940-BCFA-827DA4BAF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3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E432AEB-B440-A84F-BA09-B6BAB4772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65" r:id="rId2"/>
    <p:sldLayoutId id="2147483766" r:id="rId3"/>
    <p:sldLayoutId id="21474837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87031989-F2DF-F541-A2F3-7713FF1FD6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476E96B-D469-9F4F-BD40-1DBA3C086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8"/>
            <a:ext cx="9144000" cy="51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9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60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16" r:id="rId3"/>
    <p:sldLayoutId id="21474837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53B5AD9A-52E8-4042-8879-AA848FAD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816" y="0"/>
            <a:ext cx="53935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9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e escribe norma o normativa y no normatividad">
            <a:extLst>
              <a:ext uri="{FF2B5EF4-FFF2-40B4-BE49-F238E27FC236}">
                <a16:creationId xmlns:a16="http://schemas.microsoft.com/office/drawing/2014/main" id="{2EA03232-7DD6-4E5D-B8F0-6F94D438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7108"/>
            <a:ext cx="3905250" cy="2739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890F2910-FF3D-4A51-897E-D2FA3CB6B490}"/>
              </a:ext>
            </a:extLst>
          </p:cNvPr>
          <p:cNvCxnSpPr/>
          <p:nvPr/>
        </p:nvCxnSpPr>
        <p:spPr>
          <a:xfrm>
            <a:off x="291001" y="860699"/>
            <a:ext cx="8601075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2">
            <a:extLst>
              <a:ext uri="{FF2B5EF4-FFF2-40B4-BE49-F238E27FC236}">
                <a16:creationId xmlns:a16="http://schemas.microsoft.com/office/drawing/2014/main" id="{945D5672-39F1-4F83-9C79-F8EA42E99642}"/>
              </a:ext>
            </a:extLst>
          </p:cNvPr>
          <p:cNvSpPr txBox="1"/>
          <p:nvPr/>
        </p:nvSpPr>
        <p:spPr>
          <a:xfrm>
            <a:off x="2366922" y="436229"/>
            <a:ext cx="4378896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Resolución 2388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Junio 10 de 2016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Montserrat" charset="0"/>
            </a:endParaRPr>
          </a:p>
        </p:txBody>
      </p:sp>
      <p:graphicFrame>
        <p:nvGraphicFramePr>
          <p:cNvPr id="31" name="Tabla 9">
            <a:extLst>
              <a:ext uri="{FF2B5EF4-FFF2-40B4-BE49-F238E27FC236}">
                <a16:creationId xmlns:a16="http://schemas.microsoft.com/office/drawing/2014/main" id="{2056094C-7680-43E9-8138-469D0CA80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07286"/>
              </p:ext>
            </p:extLst>
          </p:nvPr>
        </p:nvGraphicFramePr>
        <p:xfrm>
          <a:off x="196427" y="977512"/>
          <a:ext cx="8825653" cy="130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690">
                  <a:extLst>
                    <a:ext uri="{9D8B030D-6E8A-4147-A177-3AD203B41FA5}">
                      <a16:colId xmlns:a16="http://schemas.microsoft.com/office/drawing/2014/main" val="3430090429"/>
                    </a:ext>
                  </a:extLst>
                </a:gridCol>
                <a:gridCol w="1390037">
                  <a:extLst>
                    <a:ext uri="{9D8B030D-6E8A-4147-A177-3AD203B41FA5}">
                      <a16:colId xmlns:a16="http://schemas.microsoft.com/office/drawing/2014/main" val="3696550784"/>
                    </a:ext>
                  </a:extLst>
                </a:gridCol>
                <a:gridCol w="1341387">
                  <a:extLst>
                    <a:ext uri="{9D8B030D-6E8A-4147-A177-3AD203B41FA5}">
                      <a16:colId xmlns:a16="http://schemas.microsoft.com/office/drawing/2014/main" val="1391092736"/>
                    </a:ext>
                  </a:extLst>
                </a:gridCol>
                <a:gridCol w="1327485">
                  <a:extLst>
                    <a:ext uri="{9D8B030D-6E8A-4147-A177-3AD203B41FA5}">
                      <a16:colId xmlns:a16="http://schemas.microsoft.com/office/drawing/2014/main" val="2840354255"/>
                    </a:ext>
                  </a:extLst>
                </a:gridCol>
                <a:gridCol w="1297438">
                  <a:extLst>
                    <a:ext uri="{9D8B030D-6E8A-4147-A177-3AD203B41FA5}">
                      <a16:colId xmlns:a16="http://schemas.microsoft.com/office/drawing/2014/main" val="1645968883"/>
                    </a:ext>
                  </a:extLst>
                </a:gridCol>
                <a:gridCol w="1234683">
                  <a:extLst>
                    <a:ext uri="{9D8B030D-6E8A-4147-A177-3AD203B41FA5}">
                      <a16:colId xmlns:a16="http://schemas.microsoft.com/office/drawing/2014/main" val="3287644482"/>
                    </a:ext>
                  </a:extLst>
                </a:gridCol>
                <a:gridCol w="1286933">
                  <a:extLst>
                    <a:ext uri="{9D8B030D-6E8A-4147-A177-3AD203B41FA5}">
                      <a16:colId xmlns:a16="http://schemas.microsoft.com/office/drawing/2014/main" val="2392676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6574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  <a:cs typeface="Montserrat" charset="0"/>
                        </a:rPr>
                        <a:t>Resolución 5858</a:t>
                      </a:r>
                    </a:p>
                    <a:p>
                      <a:pPr algn="ctr"/>
                      <a:endParaRPr lang="es-CO" sz="11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  <a:cs typeface="Montserrat" charset="0"/>
                        </a:rPr>
                        <a:t>Resolución 980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  <a:cs typeface="Montserrat" charset="0"/>
                        </a:rPr>
                        <a:t>Resolución 1608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</a:rPr>
                        <a:t>Resolución 3016</a:t>
                      </a:r>
                    </a:p>
                    <a:p>
                      <a:pPr algn="ctr"/>
                      <a:endParaRPr lang="es-CO" sz="1100" b="0" dirty="0">
                        <a:latin typeface="+mj-lt"/>
                      </a:endParaRPr>
                    </a:p>
                    <a:p>
                      <a:pPr algn="ctr"/>
                      <a:endParaRPr lang="es-CO" sz="11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  <a:cs typeface="Montserrat" charset="0"/>
                        </a:rPr>
                        <a:t>Resolución 3559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</a:rPr>
                        <a:t>Resolución 5306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  <a:cs typeface="Montserrat" charset="0"/>
                        </a:rPr>
                        <a:t>Resolución 736</a:t>
                      </a:r>
                    </a:p>
                    <a:p>
                      <a:pPr algn="ctr"/>
                      <a:endParaRPr lang="es-CO" sz="11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</a:rPr>
                        <a:t>Resolución 1740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  <a:cs typeface="Montserrat" charset="0"/>
                        </a:rPr>
                        <a:t>Resolución 2514</a:t>
                      </a:r>
                    </a:p>
                    <a:p>
                      <a:pPr algn="ctr"/>
                      <a:endParaRPr lang="es-CO" sz="11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  <a:cs typeface="Montserrat" charset="0"/>
                        </a:rPr>
                        <a:t>Resolución 454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</a:rPr>
                        <a:t>Resolución 686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  <a:cs typeface="Montserrat" charset="0"/>
                        </a:rPr>
                        <a:t>Resolución 1438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</a:rPr>
                        <a:t>Resolución 1844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  <a:cs typeface="Montserrat" charset="0"/>
                        </a:rPr>
                        <a:t>Resolución 2421</a:t>
                      </a:r>
                      <a:endParaRPr lang="es-CO" sz="11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Montserrat" charset="0"/>
                        </a:rPr>
                        <a:t>Resolución 014</a:t>
                      </a:r>
                      <a:endParaRPr lang="es-CO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  <a:cs typeface="Montserrat" charset="0"/>
                        </a:rPr>
                        <a:t>Resolución 638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Montserrat" charset="0"/>
                        </a:rPr>
                        <a:t>Resolución</a:t>
                      </a: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  <a:cs typeface="Montserrat" charset="0"/>
                        </a:rPr>
                        <a:t>1365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Montserrat" charset="0"/>
                        </a:rPr>
                        <a:t>Resolución</a:t>
                      </a: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  <a:cs typeface="Montserrat" charset="0"/>
                        </a:rPr>
                        <a:t>1697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Montserrat" charset="0"/>
                        </a:rPr>
                        <a:t>Resolución 0261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Montserrat" charset="0"/>
                        </a:rPr>
                        <a:t>Resolución 939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  <a:cs typeface="Montserra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509503"/>
                  </a:ext>
                </a:extLst>
              </a:tr>
            </a:tbl>
          </a:graphicData>
        </a:graphic>
      </p:graphicFrame>
      <p:sp>
        <p:nvSpPr>
          <p:cNvPr id="12" name="TextBox 22">
            <a:extLst>
              <a:ext uri="{FF2B5EF4-FFF2-40B4-BE49-F238E27FC236}">
                <a16:creationId xmlns:a16="http://schemas.microsoft.com/office/drawing/2014/main" id="{0FBE685E-5AF6-4495-AC17-85A9702CCC38}"/>
              </a:ext>
            </a:extLst>
          </p:cNvPr>
          <p:cNvSpPr txBox="1"/>
          <p:nvPr/>
        </p:nvSpPr>
        <p:spPr>
          <a:xfrm>
            <a:off x="4338313" y="3285208"/>
            <a:ext cx="4378896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Ministerio de Salud y la</a:t>
            </a:r>
            <a:r>
              <a:rPr kumimoji="0" lang="es-CO" sz="20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 Protección Social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aseline="0" dirty="0">
                <a:solidFill>
                  <a:srgbClr val="44546A"/>
                </a:solidFill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Estructura</a:t>
            </a:r>
            <a:r>
              <a:rPr lang="es-CO" sz="2000" dirty="0">
                <a:solidFill>
                  <a:srgbClr val="44546A"/>
                </a:solidFill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 y contenido PILA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Montserrat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3BA4A24-081E-4D44-B73D-8A65E2934E6D}"/>
              </a:ext>
            </a:extLst>
          </p:cNvPr>
          <p:cNvSpPr/>
          <p:nvPr/>
        </p:nvSpPr>
        <p:spPr>
          <a:xfrm>
            <a:off x="2906607" y="2365830"/>
            <a:ext cx="6059976" cy="205920"/>
          </a:xfrm>
          <a:prstGeom prst="roundRect">
            <a:avLst/>
          </a:prstGeom>
          <a:solidFill>
            <a:srgbClr val="7EC2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Los enunciados asociados a cada norma, corresponden a los más representativos</a:t>
            </a:r>
            <a:endParaRPr kumimoji="0" lang="es-CO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541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0822F-6151-4BE6-84D4-95505A31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36570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86C5CDF-9261-4937-A1A8-245F8614D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12" y="1582985"/>
            <a:ext cx="6792851" cy="879215"/>
          </a:xfrm>
        </p:spPr>
        <p:txBody>
          <a:bodyPr/>
          <a:lstStyle/>
          <a:p>
            <a:r>
              <a:rPr lang="es-CO" dirty="0"/>
              <a:t>Normativa PILA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A657FA-E513-4C31-89AE-3656725FF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66" y="2681301"/>
            <a:ext cx="6792851" cy="329803"/>
          </a:xfrm>
        </p:spPr>
        <p:txBody>
          <a:bodyPr/>
          <a:lstStyle/>
          <a:p>
            <a:r>
              <a:rPr lang="es-CO" sz="2800" dirty="0"/>
              <a:t>Junio de 2022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7E0DCB-6F80-4382-895E-A5D92036B7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1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ADEEF703-7CFD-4896-9D7C-30F4913A0B15}"/>
              </a:ext>
            </a:extLst>
          </p:cNvPr>
          <p:cNvSpPr txBox="1">
            <a:spLocks/>
          </p:cNvSpPr>
          <p:nvPr/>
        </p:nvSpPr>
        <p:spPr>
          <a:xfrm>
            <a:off x="274749" y="2246586"/>
            <a:ext cx="8225335" cy="53524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Línea de Tiempo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239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ubtitle 2"/>
          <p:cNvSpPr txBox="1">
            <a:spLocks/>
          </p:cNvSpPr>
          <p:nvPr/>
        </p:nvSpPr>
        <p:spPr>
          <a:xfrm>
            <a:off x="2196350" y="606513"/>
            <a:ext cx="5919672" cy="1026485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lvl="0" indent="-128588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Unifica la estructura PILA para Activos </a:t>
            </a:r>
            <a:r>
              <a:rPr lang="es-CO" sz="800" dirty="0">
                <a:solidFill>
                  <a:srgbClr val="44546A"/>
                </a:solidFill>
                <a:latin typeface="Century Gothic" panose="020F0302020204030204"/>
                <a:ea typeface="Verdana" panose="020B0604030504040204" pitchFamily="34" charset="0"/>
              </a:rPr>
              <a:t>(1747 de 2008) </a:t>
            </a:r>
            <a:r>
              <a:rPr lang="es-CO" sz="1000" dirty="0">
                <a:solidFill>
                  <a:srgbClr val="44546A"/>
                </a:solidFill>
                <a:latin typeface="Century Gothic" panose="020F0302020204030204"/>
                <a:ea typeface="Verdana" panose="020B0604030504040204" pitchFamily="34" charset="0"/>
              </a:rPr>
              <a:t>y 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Pensionados </a:t>
            </a: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(2145 de 2006) 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e integra las normas adicionales 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Cambia la estructura y contenido de la planilla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Adopta anexos técnicos 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 la Planilla Integrada 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</a:endParaRP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Define las tablas de combinaciones permitidas por obligatoriedad</a:t>
            </a:r>
          </a:p>
        </p:txBody>
      </p:sp>
      <p:sp>
        <p:nvSpPr>
          <p:cNvPr id="51" name="TextBox 22"/>
          <p:cNvSpPr txBox="1"/>
          <p:nvPr/>
        </p:nvSpPr>
        <p:spPr>
          <a:xfrm>
            <a:off x="2025812" y="313911"/>
            <a:ext cx="4378896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Resolución 2388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Junio 10 de 2016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Montserrat" charset="0"/>
            </a:endParaRPr>
          </a:p>
        </p:txBody>
      </p:sp>
      <p:sp>
        <p:nvSpPr>
          <p:cNvPr id="56" name="Rectangle 82"/>
          <p:cNvSpPr/>
          <p:nvPr/>
        </p:nvSpPr>
        <p:spPr>
          <a:xfrm rot="5400000">
            <a:off x="4315740" y="1728121"/>
            <a:ext cx="519286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57" name="Shape 2783"/>
          <p:cNvSpPr/>
          <p:nvPr/>
        </p:nvSpPr>
        <p:spPr>
          <a:xfrm>
            <a:off x="4400452" y="1854791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4882687" y="1721404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64" name="Subtitle 2"/>
          <p:cNvSpPr txBox="1">
            <a:spLocks/>
          </p:cNvSpPr>
          <p:nvPr/>
        </p:nvSpPr>
        <p:spPr>
          <a:xfrm>
            <a:off x="-24839" y="1658125"/>
            <a:ext cx="4321163" cy="1300406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Noviembre 28 de 2016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Determina nuevos campos en la estructura PILA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Indica el manejo de múltiples registros para el mismo empleado 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Crea nuevos cotizantes 57-Independiente voluntario a Riesgos Laborales, 58-Estudiantes de prácticas laborales y 59-Independiente con contrato de prestación de servicios superior a 1 mes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Aplaza el contenido restante de la Resolución 2388</a:t>
            </a:r>
          </a:p>
        </p:txBody>
      </p:sp>
      <p:sp>
        <p:nvSpPr>
          <p:cNvPr id="65" name="TextBox 22"/>
          <p:cNvSpPr txBox="1"/>
          <p:nvPr/>
        </p:nvSpPr>
        <p:spPr>
          <a:xfrm>
            <a:off x="4200355" y="1753810"/>
            <a:ext cx="207757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Resolución 5858</a:t>
            </a:r>
          </a:p>
        </p:txBody>
      </p:sp>
      <p:sp>
        <p:nvSpPr>
          <p:cNvPr id="77" name="Rectangle 82"/>
          <p:cNvSpPr/>
          <p:nvPr/>
        </p:nvSpPr>
        <p:spPr>
          <a:xfrm rot="5400000">
            <a:off x="4309254" y="3809754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78" name="Shape 2783"/>
          <p:cNvSpPr/>
          <p:nvPr/>
        </p:nvSpPr>
        <p:spPr>
          <a:xfrm>
            <a:off x="4390265" y="3932725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sp>
        <p:nvSpPr>
          <p:cNvPr id="79" name="Elipse 78"/>
          <p:cNvSpPr/>
          <p:nvPr/>
        </p:nvSpPr>
        <p:spPr>
          <a:xfrm>
            <a:off x="4888145" y="3818008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80" name="Subtitle 2"/>
          <p:cNvSpPr txBox="1">
            <a:spLocks/>
          </p:cNvSpPr>
          <p:nvPr/>
        </p:nvSpPr>
        <p:spPr>
          <a:xfrm>
            <a:off x="-24839" y="3730508"/>
            <a:ext cx="4321163" cy="1161907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Mayo 17 de 2017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Cambia la obligatoriedad de actualización de datos de aportante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Modifica la estructura de la Planilla Tipo N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Modifica la regla de validación del IBC en salud para exoneración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Determina la exoneración de Aportes al SENA (entidades autorizadas)</a:t>
            </a:r>
          </a:p>
        </p:txBody>
      </p:sp>
      <p:sp>
        <p:nvSpPr>
          <p:cNvPr id="81" name="TextBox 22"/>
          <p:cNvSpPr txBox="1"/>
          <p:nvPr/>
        </p:nvSpPr>
        <p:spPr>
          <a:xfrm>
            <a:off x="4952037" y="3843285"/>
            <a:ext cx="1740917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Resolución 1608</a:t>
            </a:r>
          </a:p>
        </p:txBody>
      </p:sp>
      <p:sp>
        <p:nvSpPr>
          <p:cNvPr id="82" name="Elipse 81"/>
          <p:cNvSpPr/>
          <p:nvPr/>
        </p:nvSpPr>
        <p:spPr>
          <a:xfrm>
            <a:off x="2912316" y="2970812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 rot="5400000">
            <a:off x="4318881" y="2865711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84" name="Shape 2783"/>
          <p:cNvSpPr/>
          <p:nvPr/>
        </p:nvSpPr>
        <p:spPr>
          <a:xfrm>
            <a:off x="4399892" y="2979656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sp>
        <p:nvSpPr>
          <p:cNvPr id="86" name="Subtitle 2"/>
          <p:cNvSpPr txBox="1">
            <a:spLocks/>
          </p:cNvSpPr>
          <p:nvPr/>
        </p:nvSpPr>
        <p:spPr>
          <a:xfrm>
            <a:off x="4825625" y="2867014"/>
            <a:ext cx="4292975" cy="829508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Abril 3 de 2017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Cambia la periodicidad de actualización de datos de aportante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Aclara el comportamiento de los nuevos campos en la estructura PILA</a:t>
            </a:r>
          </a:p>
        </p:txBody>
      </p:sp>
      <p:sp>
        <p:nvSpPr>
          <p:cNvPr id="87" name="TextBox 22"/>
          <p:cNvSpPr txBox="1"/>
          <p:nvPr/>
        </p:nvSpPr>
        <p:spPr>
          <a:xfrm>
            <a:off x="2947486" y="3004440"/>
            <a:ext cx="156001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Resolución 980</a:t>
            </a:r>
          </a:p>
        </p:txBody>
      </p:sp>
      <p:cxnSp>
        <p:nvCxnSpPr>
          <p:cNvPr id="88" name="Conector recto 87"/>
          <p:cNvCxnSpPr>
            <a:cxnSpLocks/>
          </p:cNvCxnSpPr>
          <p:nvPr/>
        </p:nvCxnSpPr>
        <p:spPr>
          <a:xfrm flipH="1">
            <a:off x="4574823" y="2251927"/>
            <a:ext cx="560" cy="622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7617B57-DDF2-445F-886F-F54FA8410202}"/>
              </a:ext>
            </a:extLst>
          </p:cNvPr>
          <p:cNvSpPr/>
          <p:nvPr/>
        </p:nvSpPr>
        <p:spPr>
          <a:xfrm>
            <a:off x="901391" y="275448"/>
            <a:ext cx="7293104" cy="1337578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23989D10-CE73-4910-8A5D-B1F52EC331E1}"/>
              </a:ext>
            </a:extLst>
          </p:cNvPr>
          <p:cNvCxnSpPr>
            <a:cxnSpLocks/>
          </p:cNvCxnSpPr>
          <p:nvPr/>
        </p:nvCxnSpPr>
        <p:spPr>
          <a:xfrm flipH="1">
            <a:off x="4571949" y="3385816"/>
            <a:ext cx="2874" cy="41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82">
            <a:extLst>
              <a:ext uri="{FF2B5EF4-FFF2-40B4-BE49-F238E27FC236}">
                <a16:creationId xmlns:a16="http://schemas.microsoft.com/office/drawing/2014/main" id="{B6A06EF2-8949-4AD0-8E13-20E304F6A48C}"/>
              </a:ext>
            </a:extLst>
          </p:cNvPr>
          <p:cNvSpPr/>
          <p:nvPr/>
        </p:nvSpPr>
        <p:spPr>
          <a:xfrm rot="5400000">
            <a:off x="1587011" y="807371"/>
            <a:ext cx="519286" cy="528853"/>
          </a:xfrm>
          <a:prstGeom prst="rect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29" name="Shape 2783">
            <a:extLst>
              <a:ext uri="{FF2B5EF4-FFF2-40B4-BE49-F238E27FC236}">
                <a16:creationId xmlns:a16="http://schemas.microsoft.com/office/drawing/2014/main" id="{3EFF5704-12F3-48D8-98C1-30CE771CB17A}"/>
              </a:ext>
            </a:extLst>
          </p:cNvPr>
          <p:cNvSpPr/>
          <p:nvPr/>
        </p:nvSpPr>
        <p:spPr>
          <a:xfrm>
            <a:off x="1671459" y="910853"/>
            <a:ext cx="350211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sp>
        <p:nvSpPr>
          <p:cNvPr id="39" name="Rectangle 82">
            <a:extLst>
              <a:ext uri="{FF2B5EF4-FFF2-40B4-BE49-F238E27FC236}">
                <a16:creationId xmlns:a16="http://schemas.microsoft.com/office/drawing/2014/main" id="{8DB4E395-8896-4ABE-93DF-AABEAC31BA20}"/>
              </a:ext>
            </a:extLst>
          </p:cNvPr>
          <p:cNvSpPr/>
          <p:nvPr/>
        </p:nvSpPr>
        <p:spPr>
          <a:xfrm rot="5400000">
            <a:off x="1587011" y="807372"/>
            <a:ext cx="519286" cy="528853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40" name="Shape 2783">
            <a:extLst>
              <a:ext uri="{FF2B5EF4-FFF2-40B4-BE49-F238E27FC236}">
                <a16:creationId xmlns:a16="http://schemas.microsoft.com/office/drawing/2014/main" id="{8B99CDCC-AC58-4468-8FC8-8E53556DB6E4}"/>
              </a:ext>
            </a:extLst>
          </p:cNvPr>
          <p:cNvSpPr/>
          <p:nvPr/>
        </p:nvSpPr>
        <p:spPr>
          <a:xfrm>
            <a:off x="1671459" y="910854"/>
            <a:ext cx="350211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36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0" grpId="0" animBg="1"/>
      <p:bldP spid="64" grpId="0"/>
      <p:bldP spid="65" grpId="0"/>
      <p:bldP spid="77" grpId="0" animBg="1"/>
      <p:bldP spid="78" grpId="0" animBg="1"/>
      <p:bldP spid="79" grpId="0" animBg="1"/>
      <p:bldP spid="80" grpId="0"/>
      <p:bldP spid="81" grpId="0"/>
      <p:bldP spid="82" grpId="0" animBg="1"/>
      <p:bldP spid="83" grpId="0" animBg="1"/>
      <p:bldP spid="84" grpId="0" animBg="1"/>
      <p:bldP spid="86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lipse 51"/>
          <p:cNvSpPr/>
          <p:nvPr/>
        </p:nvSpPr>
        <p:spPr>
          <a:xfrm>
            <a:off x="2719170" y="383798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45" name="Rectangle 82"/>
          <p:cNvSpPr/>
          <p:nvPr/>
        </p:nvSpPr>
        <p:spPr>
          <a:xfrm rot="5400000">
            <a:off x="4324909" y="328190"/>
            <a:ext cx="511883" cy="528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46" name="Shape 2783"/>
          <p:cNvSpPr/>
          <p:nvPr/>
        </p:nvSpPr>
        <p:spPr>
          <a:xfrm>
            <a:off x="4405920" y="451158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24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cxnSp>
        <p:nvCxnSpPr>
          <p:cNvPr id="48" name="Conector recto 47"/>
          <p:cNvCxnSpPr>
            <a:cxnSpLocks/>
            <a:stCxn id="45" idx="3"/>
            <a:endCxn id="25" idx="3"/>
          </p:cNvCxnSpPr>
          <p:nvPr/>
        </p:nvCxnSpPr>
        <p:spPr>
          <a:xfrm>
            <a:off x="4580851" y="848295"/>
            <a:ext cx="11772" cy="1339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ubtitle 2"/>
          <p:cNvSpPr txBox="1">
            <a:spLocks/>
          </p:cNvSpPr>
          <p:nvPr/>
        </p:nvSpPr>
        <p:spPr>
          <a:xfrm>
            <a:off x="4855099" y="286353"/>
            <a:ext cx="4292975" cy="1448139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Agosto 18 de 2017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Creación de Nuevo Tipo de Aportante 10 - Pagador Programa de Reincorporación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Creación de nuevos Tipos de cotizante 60-Edil JAL no beneficiario del FSP y 61-Beneficiario Programa de Reincorporación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Creación de nuevo tipo de documento PE-Permiso Especial de Permanencia y ajuste a documento CE-Cedula de Extranjería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Cambio en tablas de obligatoriedad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</a:endParaRPr>
          </a:p>
        </p:txBody>
      </p:sp>
      <p:sp>
        <p:nvSpPr>
          <p:cNvPr id="51" name="TextBox 22"/>
          <p:cNvSpPr txBox="1"/>
          <p:nvPr/>
        </p:nvSpPr>
        <p:spPr>
          <a:xfrm>
            <a:off x="2794386" y="414865"/>
            <a:ext cx="1617893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Resolución 3016</a:t>
            </a:r>
          </a:p>
        </p:txBody>
      </p:sp>
      <p:sp>
        <p:nvSpPr>
          <p:cNvPr id="25" name="Rectangle 82">
            <a:extLst>
              <a:ext uri="{FF2B5EF4-FFF2-40B4-BE49-F238E27FC236}">
                <a16:creationId xmlns:a16="http://schemas.microsoft.com/office/drawing/2014/main" id="{AFF15A18-7A36-4B60-8E00-7D7A791CAA27}"/>
              </a:ext>
            </a:extLst>
          </p:cNvPr>
          <p:cNvSpPr/>
          <p:nvPr/>
        </p:nvSpPr>
        <p:spPr>
          <a:xfrm rot="5400000">
            <a:off x="4336681" y="1667336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26" name="Shape 2783">
            <a:extLst>
              <a:ext uri="{FF2B5EF4-FFF2-40B4-BE49-F238E27FC236}">
                <a16:creationId xmlns:a16="http://schemas.microsoft.com/office/drawing/2014/main" id="{F69DF552-F2ED-4036-AA86-3A408AD2F982}"/>
              </a:ext>
            </a:extLst>
          </p:cNvPr>
          <p:cNvSpPr/>
          <p:nvPr/>
        </p:nvSpPr>
        <p:spPr>
          <a:xfrm>
            <a:off x="4417692" y="1790307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4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B3C71AC2-C17F-4817-B43A-8E3E72433A65}"/>
              </a:ext>
            </a:extLst>
          </p:cNvPr>
          <p:cNvSpPr/>
          <p:nvPr/>
        </p:nvSpPr>
        <p:spPr>
          <a:xfrm>
            <a:off x="4927295" y="1675590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3037CAE-A47F-4A38-AD0C-288E896493F2}"/>
              </a:ext>
            </a:extLst>
          </p:cNvPr>
          <p:cNvSpPr txBox="1">
            <a:spLocks/>
          </p:cNvSpPr>
          <p:nvPr/>
        </p:nvSpPr>
        <p:spPr>
          <a:xfrm>
            <a:off x="-110947" y="1588090"/>
            <a:ext cx="4446421" cy="1337340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Agosto 28 de 2018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Creación de Nuevo Tipo de Aportante 11-Pagador Aportes Parafiscales 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Creación de nuevos Tipos de cotizante 62-Personal del Magisterio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Validación de aportantes, cotizantes, subtipos de cotizantes contra listados del MINPS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N-Correcciones solo por el operador donde se hizo la planilla base 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Informes con destino al MINPS 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</a:endParaRP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71968806-0CF6-479B-8C35-37953A2C2897}"/>
              </a:ext>
            </a:extLst>
          </p:cNvPr>
          <p:cNvSpPr txBox="1"/>
          <p:nvPr/>
        </p:nvSpPr>
        <p:spPr>
          <a:xfrm>
            <a:off x="5022653" y="1694649"/>
            <a:ext cx="1740917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Resolución 3559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38FF781-2BBE-4A89-A26A-F299E5E2FFE4}"/>
              </a:ext>
            </a:extLst>
          </p:cNvPr>
          <p:cNvCxnSpPr>
            <a:cxnSpLocks/>
          </p:cNvCxnSpPr>
          <p:nvPr/>
        </p:nvCxnSpPr>
        <p:spPr>
          <a:xfrm>
            <a:off x="4583097" y="2179549"/>
            <a:ext cx="753" cy="9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E40B6FC4-135A-487E-8E45-830A90027C58}"/>
              </a:ext>
            </a:extLst>
          </p:cNvPr>
          <p:cNvSpPr/>
          <p:nvPr/>
        </p:nvSpPr>
        <p:spPr>
          <a:xfrm>
            <a:off x="2665543" y="2918070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" name="Rectangle 82">
            <a:extLst>
              <a:ext uri="{FF2B5EF4-FFF2-40B4-BE49-F238E27FC236}">
                <a16:creationId xmlns:a16="http://schemas.microsoft.com/office/drawing/2014/main" id="{5D376249-3745-4FA5-B9B0-E8CBA99C5B9C}"/>
              </a:ext>
            </a:extLst>
          </p:cNvPr>
          <p:cNvSpPr/>
          <p:nvPr/>
        </p:nvSpPr>
        <p:spPr>
          <a:xfrm rot="5400000">
            <a:off x="4314824" y="2819322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23" name="Shape 2783">
            <a:extLst>
              <a:ext uri="{FF2B5EF4-FFF2-40B4-BE49-F238E27FC236}">
                <a16:creationId xmlns:a16="http://schemas.microsoft.com/office/drawing/2014/main" id="{CC8C13AB-E084-4258-94E6-8B3AF2DE709E}"/>
              </a:ext>
            </a:extLst>
          </p:cNvPr>
          <p:cNvSpPr/>
          <p:nvPr/>
        </p:nvSpPr>
        <p:spPr>
          <a:xfrm>
            <a:off x="4395835" y="2942291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C3D80CF-7798-4595-87A1-FF8122BC2AED}"/>
              </a:ext>
            </a:extLst>
          </p:cNvPr>
          <p:cNvSpPr txBox="1">
            <a:spLocks/>
          </p:cNvSpPr>
          <p:nvPr/>
        </p:nvSpPr>
        <p:spPr>
          <a:xfrm>
            <a:off x="4845014" y="2820625"/>
            <a:ext cx="4292975" cy="829508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Noviembre 28 de 2018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Emite fechas de forma progresiva para validación de tipos/subtipos de cotizantes contra las bases de datos emitidas por el Ministerio de Salud y la Protección Social</a:t>
            </a: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ACDFE582-E239-49F9-A5BA-F83F629EB5CF}"/>
              </a:ext>
            </a:extLst>
          </p:cNvPr>
          <p:cNvSpPr txBox="1"/>
          <p:nvPr/>
        </p:nvSpPr>
        <p:spPr>
          <a:xfrm>
            <a:off x="2736144" y="2949137"/>
            <a:ext cx="1617893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Resolución 5306</a:t>
            </a:r>
          </a:p>
        </p:txBody>
      </p:sp>
      <p:sp>
        <p:nvSpPr>
          <p:cNvPr id="31" name="Rectangle 82">
            <a:extLst>
              <a:ext uri="{FF2B5EF4-FFF2-40B4-BE49-F238E27FC236}">
                <a16:creationId xmlns:a16="http://schemas.microsoft.com/office/drawing/2014/main" id="{608F80B1-8A4B-4931-B288-823E96D63FD0}"/>
              </a:ext>
            </a:extLst>
          </p:cNvPr>
          <p:cNvSpPr/>
          <p:nvPr/>
        </p:nvSpPr>
        <p:spPr>
          <a:xfrm rot="5400000">
            <a:off x="4324909" y="328191"/>
            <a:ext cx="511883" cy="528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32" name="Shape 2783">
            <a:extLst>
              <a:ext uri="{FF2B5EF4-FFF2-40B4-BE49-F238E27FC236}">
                <a16:creationId xmlns:a16="http://schemas.microsoft.com/office/drawing/2014/main" id="{73C9967D-CD0B-471E-9B37-033CE7BEAAF5}"/>
              </a:ext>
            </a:extLst>
          </p:cNvPr>
          <p:cNvSpPr/>
          <p:nvPr/>
        </p:nvSpPr>
        <p:spPr>
          <a:xfrm>
            <a:off x="4405920" y="451159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24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sp>
        <p:nvSpPr>
          <p:cNvPr id="38" name="Rectangle 82">
            <a:extLst>
              <a:ext uri="{FF2B5EF4-FFF2-40B4-BE49-F238E27FC236}">
                <a16:creationId xmlns:a16="http://schemas.microsoft.com/office/drawing/2014/main" id="{9411B4F7-4A78-443C-9217-1326BFC2BAE0}"/>
              </a:ext>
            </a:extLst>
          </p:cNvPr>
          <p:cNvSpPr/>
          <p:nvPr/>
        </p:nvSpPr>
        <p:spPr>
          <a:xfrm rot="5400000">
            <a:off x="4324909" y="328192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39" name="Shape 2783">
            <a:extLst>
              <a:ext uri="{FF2B5EF4-FFF2-40B4-BE49-F238E27FC236}">
                <a16:creationId xmlns:a16="http://schemas.microsoft.com/office/drawing/2014/main" id="{07E7F43F-3F8D-4857-A71B-6708EE906F15}"/>
              </a:ext>
            </a:extLst>
          </p:cNvPr>
          <p:cNvSpPr/>
          <p:nvPr/>
        </p:nvSpPr>
        <p:spPr>
          <a:xfrm>
            <a:off x="4405920" y="451160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24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sp>
        <p:nvSpPr>
          <p:cNvPr id="33" name="Rectangle 82">
            <a:extLst>
              <a:ext uri="{FF2B5EF4-FFF2-40B4-BE49-F238E27FC236}">
                <a16:creationId xmlns:a16="http://schemas.microsoft.com/office/drawing/2014/main" id="{1970EA70-B09A-41EE-A213-CDCAA6A6CF88}"/>
              </a:ext>
            </a:extLst>
          </p:cNvPr>
          <p:cNvSpPr/>
          <p:nvPr/>
        </p:nvSpPr>
        <p:spPr>
          <a:xfrm rot="5400000">
            <a:off x="4326520" y="3710583"/>
            <a:ext cx="511883" cy="528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35" name="Shape 2783">
            <a:extLst>
              <a:ext uri="{FF2B5EF4-FFF2-40B4-BE49-F238E27FC236}">
                <a16:creationId xmlns:a16="http://schemas.microsoft.com/office/drawing/2014/main" id="{434B519B-0005-4043-9D37-83D5DD572924}"/>
              </a:ext>
            </a:extLst>
          </p:cNvPr>
          <p:cNvSpPr/>
          <p:nvPr/>
        </p:nvSpPr>
        <p:spPr>
          <a:xfrm>
            <a:off x="4407531" y="3833554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46AAC0E5-A178-428A-BF51-CE30E22A5B61}"/>
              </a:ext>
            </a:extLst>
          </p:cNvPr>
          <p:cNvSpPr/>
          <p:nvPr/>
        </p:nvSpPr>
        <p:spPr>
          <a:xfrm>
            <a:off x="4917134" y="3718837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0FCCEB86-1082-4369-B13E-C377A39B1E7B}"/>
              </a:ext>
            </a:extLst>
          </p:cNvPr>
          <p:cNvSpPr txBox="1">
            <a:spLocks/>
          </p:cNvSpPr>
          <p:nvPr/>
        </p:nvSpPr>
        <p:spPr>
          <a:xfrm>
            <a:off x="4150" y="3631337"/>
            <a:ext cx="4321163" cy="1281940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Marzo 26 de 2019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Reglamenta en PILA los beneficios establecidos en los artículos 100 y 101 de la Ley 1943 de 2018.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Se crea el nuevo Tipo de Planilla O-Planilla Obligaciones determinadas por la UGPP 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Determina la modificación sobre el Anexo 5 - Archivo con destino al MINPS</a:t>
            </a:r>
          </a:p>
        </p:txBody>
      </p:sp>
      <p:sp>
        <p:nvSpPr>
          <p:cNvPr id="40" name="TextBox 22">
            <a:extLst>
              <a:ext uri="{FF2B5EF4-FFF2-40B4-BE49-F238E27FC236}">
                <a16:creationId xmlns:a16="http://schemas.microsoft.com/office/drawing/2014/main" id="{9F16C55F-33FB-492A-9442-017068610160}"/>
              </a:ext>
            </a:extLst>
          </p:cNvPr>
          <p:cNvSpPr txBox="1"/>
          <p:nvPr/>
        </p:nvSpPr>
        <p:spPr>
          <a:xfrm>
            <a:off x="4999207" y="3746671"/>
            <a:ext cx="1740917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Resolución 736</a:t>
            </a:r>
          </a:p>
        </p:txBody>
      </p:sp>
      <p:sp>
        <p:nvSpPr>
          <p:cNvPr id="41" name="Rectangle 82">
            <a:extLst>
              <a:ext uri="{FF2B5EF4-FFF2-40B4-BE49-F238E27FC236}">
                <a16:creationId xmlns:a16="http://schemas.microsoft.com/office/drawing/2014/main" id="{29C438C3-C363-46CA-9C0D-4210CD141E5A}"/>
              </a:ext>
            </a:extLst>
          </p:cNvPr>
          <p:cNvSpPr/>
          <p:nvPr/>
        </p:nvSpPr>
        <p:spPr>
          <a:xfrm rot="5400000">
            <a:off x="4326520" y="3710584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42" name="Shape 2783">
            <a:extLst>
              <a:ext uri="{FF2B5EF4-FFF2-40B4-BE49-F238E27FC236}">
                <a16:creationId xmlns:a16="http://schemas.microsoft.com/office/drawing/2014/main" id="{B7B485E5-9774-4CC4-BD03-1DD138B6C26F}"/>
              </a:ext>
            </a:extLst>
          </p:cNvPr>
          <p:cNvSpPr/>
          <p:nvPr/>
        </p:nvSpPr>
        <p:spPr>
          <a:xfrm>
            <a:off x="4407531" y="3833555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AC42B0A5-2D53-47C6-84D9-42CEB5E606F3}"/>
              </a:ext>
            </a:extLst>
          </p:cNvPr>
          <p:cNvCxnSpPr>
            <a:cxnSpLocks/>
            <a:endCxn id="41" idx="1"/>
          </p:cNvCxnSpPr>
          <p:nvPr/>
        </p:nvCxnSpPr>
        <p:spPr>
          <a:xfrm flipH="1">
            <a:off x="4582462" y="3328935"/>
            <a:ext cx="4458" cy="389871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08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5" grpId="0" animBg="1"/>
      <p:bldP spid="46" grpId="0" animBg="1"/>
      <p:bldP spid="49" grpId="0"/>
      <p:bldP spid="51" grpId="0"/>
      <p:bldP spid="25" grpId="0" animBg="1"/>
      <p:bldP spid="26" grpId="0" animBg="1"/>
      <p:bldP spid="27" grpId="0" animBg="1"/>
      <p:bldP spid="28" grpId="0"/>
      <p:bldP spid="29" grpId="0"/>
      <p:bldP spid="21" grpId="0" animBg="1"/>
      <p:bldP spid="22" grpId="0" animBg="1"/>
      <p:bldP spid="23" grpId="0" animBg="1"/>
      <p:bldP spid="24" grpId="0"/>
      <p:bldP spid="34" grpId="0"/>
      <p:bldP spid="31" grpId="0" animBg="1"/>
      <p:bldP spid="32" grpId="0" animBg="1"/>
      <p:bldP spid="38" grpId="0" animBg="1"/>
      <p:bldP spid="39" grpId="0" animBg="1"/>
      <p:bldP spid="33" grpId="0" animBg="1"/>
      <p:bldP spid="35" grpId="0" animBg="1"/>
      <p:bldP spid="36" grpId="0" animBg="1"/>
      <p:bldP spid="37" grpId="0"/>
      <p:bldP spid="40" grpId="0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82">
            <a:extLst>
              <a:ext uri="{FF2B5EF4-FFF2-40B4-BE49-F238E27FC236}">
                <a16:creationId xmlns:a16="http://schemas.microsoft.com/office/drawing/2014/main" id="{F20B52BC-774B-4DEA-A293-221E5652C35F}"/>
              </a:ext>
            </a:extLst>
          </p:cNvPr>
          <p:cNvSpPr/>
          <p:nvPr/>
        </p:nvSpPr>
        <p:spPr>
          <a:xfrm rot="5400000">
            <a:off x="4328758" y="3152602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defTabSz="342797"/>
            <a:endParaRPr lang="en-US" sz="2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entury Gothic" panose="020F0302020204030204"/>
              <a:ea typeface="Verdana" panose="020B0604030504040204" pitchFamily="34" charset="0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2660385" y="255269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45" name="Rectangle 82"/>
          <p:cNvSpPr/>
          <p:nvPr/>
        </p:nvSpPr>
        <p:spPr>
          <a:xfrm rot="5400000">
            <a:off x="4320552" y="156521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46" name="Shape 2783"/>
          <p:cNvSpPr/>
          <p:nvPr/>
        </p:nvSpPr>
        <p:spPr>
          <a:xfrm>
            <a:off x="4401563" y="279490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48" name="Conector recto 47"/>
          <p:cNvCxnSpPr>
            <a:cxnSpLocks/>
          </p:cNvCxnSpPr>
          <p:nvPr/>
        </p:nvCxnSpPr>
        <p:spPr>
          <a:xfrm>
            <a:off x="4570779" y="676625"/>
            <a:ext cx="0" cy="1472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ubtitle 2"/>
          <p:cNvSpPr txBox="1">
            <a:spLocks/>
          </p:cNvSpPr>
          <p:nvPr/>
        </p:nvSpPr>
        <p:spPr>
          <a:xfrm>
            <a:off x="4850742" y="157824"/>
            <a:ext cx="4220065" cy="1780538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Junio 28 de 2019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Creación de nuevo Tipo de Aportante 12-Pagador Prestación Humanitaria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Modifica las validaciones de la planilla tipo J-Sentencia Judicial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Creación de nuevos Tipo de cotizante 63-Beneficiario de Prestación Humanitaria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Creación de nuevo tipo de planilla C-Planilla pago de aportes a pensión a cargo de entidades territoriales por un tercero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Validación de nombres y apellidos contenidos en la BDUA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Cambio en tablas de obligatoriedad</a:t>
            </a:r>
          </a:p>
        </p:txBody>
      </p:sp>
      <p:sp>
        <p:nvSpPr>
          <p:cNvPr id="25" name="Rectangle 82">
            <a:extLst>
              <a:ext uri="{FF2B5EF4-FFF2-40B4-BE49-F238E27FC236}">
                <a16:creationId xmlns:a16="http://schemas.microsoft.com/office/drawing/2014/main" id="{20882978-C7CE-42E9-AF4C-107A94DEEBCD}"/>
              </a:ext>
            </a:extLst>
          </p:cNvPr>
          <p:cNvSpPr/>
          <p:nvPr/>
        </p:nvSpPr>
        <p:spPr>
          <a:xfrm rot="5400000">
            <a:off x="4317654" y="1975844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26" name="Shape 2783">
            <a:extLst>
              <a:ext uri="{FF2B5EF4-FFF2-40B4-BE49-F238E27FC236}">
                <a16:creationId xmlns:a16="http://schemas.microsoft.com/office/drawing/2014/main" id="{3D41B58C-3D0B-47EA-A11B-86AD1CE806F4}"/>
              </a:ext>
            </a:extLst>
          </p:cNvPr>
          <p:cNvSpPr/>
          <p:nvPr/>
        </p:nvSpPr>
        <p:spPr>
          <a:xfrm>
            <a:off x="4398665" y="2098815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C9F2EFF-4F00-4763-93C2-9C4ABBED1FEC}"/>
              </a:ext>
            </a:extLst>
          </p:cNvPr>
          <p:cNvSpPr/>
          <p:nvPr/>
        </p:nvSpPr>
        <p:spPr>
          <a:xfrm>
            <a:off x="4908268" y="1984098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047DD680-EE0F-44AE-A923-0FB272F571D6}"/>
              </a:ext>
            </a:extLst>
          </p:cNvPr>
          <p:cNvSpPr txBox="1">
            <a:spLocks/>
          </p:cNvSpPr>
          <p:nvPr/>
        </p:nvSpPr>
        <p:spPr>
          <a:xfrm>
            <a:off x="-4716" y="1896598"/>
            <a:ext cx="4321163" cy="1281940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Septiembre 16 de 2019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Incluye el subsistema de pensiones en la liquidación de planilla O-Planilla Obligaciones determinadas por la UGPP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Modifica la periodicidad para envío de beneficiarios de planilla tipo O a los operadores de información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Adiciona archivo de salida con destino a las administradoras de pensiones</a:t>
            </a: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6A5459B7-0B58-46E2-BA47-368B34FAF080}"/>
              </a:ext>
            </a:extLst>
          </p:cNvPr>
          <p:cNvSpPr txBox="1"/>
          <p:nvPr/>
        </p:nvSpPr>
        <p:spPr>
          <a:xfrm>
            <a:off x="4990315" y="2016148"/>
            <a:ext cx="1740917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Resolución 2514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5D21B9DF-391D-4423-9A88-D48DA4ACA063}"/>
              </a:ext>
            </a:extLst>
          </p:cNvPr>
          <p:cNvSpPr/>
          <p:nvPr/>
        </p:nvSpPr>
        <p:spPr>
          <a:xfrm>
            <a:off x="2660385" y="255270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51" name="TextBox 22"/>
          <p:cNvSpPr txBox="1"/>
          <p:nvPr/>
        </p:nvSpPr>
        <p:spPr>
          <a:xfrm>
            <a:off x="2727330" y="283837"/>
            <a:ext cx="1617893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Resolución 1740</a:t>
            </a:r>
          </a:p>
        </p:txBody>
      </p:sp>
      <p:sp>
        <p:nvSpPr>
          <p:cNvPr id="32" name="Shape 2783">
            <a:extLst>
              <a:ext uri="{FF2B5EF4-FFF2-40B4-BE49-F238E27FC236}">
                <a16:creationId xmlns:a16="http://schemas.microsoft.com/office/drawing/2014/main" id="{A9F56721-E007-431E-A07E-38FAAC208353}"/>
              </a:ext>
            </a:extLst>
          </p:cNvPr>
          <p:cNvSpPr/>
          <p:nvPr/>
        </p:nvSpPr>
        <p:spPr>
          <a:xfrm>
            <a:off x="4413408" y="3270903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defTabSz="342797"/>
            <a:endParaRPr sz="2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7E7AD4B-95D9-4F9D-8FEA-1AAF8D3F6E15}"/>
              </a:ext>
            </a:extLst>
          </p:cNvPr>
          <p:cNvSpPr/>
          <p:nvPr/>
        </p:nvSpPr>
        <p:spPr>
          <a:xfrm>
            <a:off x="2765091" y="3111122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FD5980EB-3E3E-4805-9F72-2EB5ED76B861}"/>
              </a:ext>
            </a:extLst>
          </p:cNvPr>
          <p:cNvSpPr txBox="1">
            <a:spLocks/>
          </p:cNvSpPr>
          <p:nvPr/>
        </p:nvSpPr>
        <p:spPr>
          <a:xfrm>
            <a:off x="4876946" y="2984250"/>
            <a:ext cx="4321163" cy="1915960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Marzo 18 de 2020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Crea el nuevo Tipo de Cotizante 64-Trabajador Penitenciario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Múltiples Planillas Tipo I-Independientes para el mismo periodo de cotización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Modifica la planilla Tipo J-Sentencia Judicial </a:t>
            </a: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(Nueva causal de uso: Contrato Realidad)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Modifica planilla Tipo O-Obligaciones determinadas por la UGPP </a:t>
            </a: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(crea indicador 1 y cambia vencimientos de otros indicadores)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Adiciona Campo Tipo de Salario 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Validación de ARL de aportante contra listado del MINPS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Modifica la planilla de correcciones para pensionados</a:t>
            </a:r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BC7D1C99-7B7F-41F3-AC7B-14B4497FC632}"/>
              </a:ext>
            </a:extLst>
          </p:cNvPr>
          <p:cNvSpPr txBox="1"/>
          <p:nvPr/>
        </p:nvSpPr>
        <p:spPr>
          <a:xfrm>
            <a:off x="2855379" y="3148123"/>
            <a:ext cx="1740917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Resolución 454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3B06992-3BFE-4AE0-AD0E-F1CC7C28199A}"/>
              </a:ext>
            </a:extLst>
          </p:cNvPr>
          <p:cNvCxnSpPr>
            <a:cxnSpLocks/>
          </p:cNvCxnSpPr>
          <p:nvPr/>
        </p:nvCxnSpPr>
        <p:spPr>
          <a:xfrm flipH="1">
            <a:off x="4572000" y="2497494"/>
            <a:ext cx="2" cy="650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873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0" animBg="1"/>
      <p:bldP spid="45" grpId="0" animBg="1"/>
      <p:bldP spid="46" grpId="0" animBg="1"/>
      <p:bldP spid="49" grpId="0"/>
      <p:bldP spid="25" grpId="0" animBg="1"/>
      <p:bldP spid="26" grpId="0" animBg="1"/>
      <p:bldP spid="27" grpId="0" animBg="1"/>
      <p:bldP spid="28" grpId="0"/>
      <p:bldP spid="29" grpId="0"/>
      <p:bldP spid="36" grpId="0" animBg="1"/>
      <p:bldP spid="51" grpId="0"/>
      <p:bldP spid="32" grpId="0" animBg="1"/>
      <p:bldP spid="33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>
            <a:extLst>
              <a:ext uri="{FF2B5EF4-FFF2-40B4-BE49-F238E27FC236}">
                <a16:creationId xmlns:a16="http://schemas.microsoft.com/office/drawing/2014/main" id="{5757809C-1181-4888-8530-ECB0CE690F88}"/>
              </a:ext>
            </a:extLst>
          </p:cNvPr>
          <p:cNvSpPr/>
          <p:nvPr/>
        </p:nvSpPr>
        <p:spPr>
          <a:xfrm>
            <a:off x="2854408" y="320289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18" name="Rectangle 82">
            <a:extLst>
              <a:ext uri="{FF2B5EF4-FFF2-40B4-BE49-F238E27FC236}">
                <a16:creationId xmlns:a16="http://schemas.microsoft.com/office/drawing/2014/main" id="{771D5929-520A-42F1-8F46-ECA2392E76DD}"/>
              </a:ext>
            </a:extLst>
          </p:cNvPr>
          <p:cNvSpPr/>
          <p:nvPr/>
        </p:nvSpPr>
        <p:spPr>
          <a:xfrm rot="5400000">
            <a:off x="4327352" y="209043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19" name="Shape 2783">
            <a:extLst>
              <a:ext uri="{FF2B5EF4-FFF2-40B4-BE49-F238E27FC236}">
                <a16:creationId xmlns:a16="http://schemas.microsoft.com/office/drawing/2014/main" id="{65E1DF33-8192-44DC-8567-8F26951A72F2}"/>
              </a:ext>
            </a:extLst>
          </p:cNvPr>
          <p:cNvSpPr/>
          <p:nvPr/>
        </p:nvSpPr>
        <p:spPr>
          <a:xfrm>
            <a:off x="4408363" y="332012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83C8AAB-1647-49E2-A836-372F98624F05}"/>
              </a:ext>
            </a:extLst>
          </p:cNvPr>
          <p:cNvSpPr txBox="1">
            <a:spLocks/>
          </p:cNvSpPr>
          <p:nvPr/>
        </p:nvSpPr>
        <p:spPr>
          <a:xfrm>
            <a:off x="4857541" y="102028"/>
            <a:ext cx="4220065" cy="1254240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Abril 28 de 2020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Incluye la tarifa 3% en pensiones como válida para los periodos abril y mayo de 2020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Incluye aclaración para el cálculo de los intereses de mora, (Decreto 538 de 2020), para periodos de cotización marzo de 2020 y posteriores y hasta el mes siguiente calendario a la terminación de la declaración de la Emergencia 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4500DAA0-138E-4A62-AC8B-3B9C9B244213}"/>
              </a:ext>
            </a:extLst>
          </p:cNvPr>
          <p:cNvSpPr txBox="1"/>
          <p:nvPr/>
        </p:nvSpPr>
        <p:spPr>
          <a:xfrm>
            <a:off x="2961587" y="349947"/>
            <a:ext cx="1617893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Resolución 686</a:t>
            </a:r>
          </a:p>
        </p:txBody>
      </p:sp>
      <p:sp>
        <p:nvSpPr>
          <p:cNvPr id="20" name="Rectangle 82">
            <a:extLst>
              <a:ext uri="{FF2B5EF4-FFF2-40B4-BE49-F238E27FC236}">
                <a16:creationId xmlns:a16="http://schemas.microsoft.com/office/drawing/2014/main" id="{C957DFCB-8029-4382-98C9-F80811C23F08}"/>
              </a:ext>
            </a:extLst>
          </p:cNvPr>
          <p:cNvSpPr/>
          <p:nvPr/>
        </p:nvSpPr>
        <p:spPr>
          <a:xfrm rot="5400000">
            <a:off x="4323905" y="1510124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Century Gothic" panose="020F0302020204030204"/>
              <a:ea typeface="Verdana" panose="020B0604030504040204" pitchFamily="34" charset="0"/>
            </a:endParaRPr>
          </a:p>
        </p:txBody>
      </p:sp>
      <p:sp>
        <p:nvSpPr>
          <p:cNvPr id="25" name="Shape 2783">
            <a:extLst>
              <a:ext uri="{FF2B5EF4-FFF2-40B4-BE49-F238E27FC236}">
                <a16:creationId xmlns:a16="http://schemas.microsoft.com/office/drawing/2014/main" id="{C166FB26-1EAD-4D43-81D5-7A973581AA2A}"/>
              </a:ext>
            </a:extLst>
          </p:cNvPr>
          <p:cNvSpPr/>
          <p:nvPr/>
        </p:nvSpPr>
        <p:spPr>
          <a:xfrm>
            <a:off x="4404916" y="1633095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defTabSz="342797"/>
            <a:endParaRPr sz="2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FAD371B6-C51B-4B03-B5C5-908C49609657}"/>
              </a:ext>
            </a:extLst>
          </p:cNvPr>
          <p:cNvSpPr txBox="1">
            <a:spLocks/>
          </p:cNvSpPr>
          <p:nvPr/>
        </p:nvSpPr>
        <p:spPr>
          <a:xfrm>
            <a:off x="1535" y="1282300"/>
            <a:ext cx="4321163" cy="1281940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Agosto 21 de 2020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Modificación vencimiento de indicadores 4 y 6 de la planilla Tipo O-Obligaciones Determinadas por la UGPP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Inclusión de beneficio de descuento adicional en la planilla tipo O, de acuerdo con la actividad económica del aportante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Aplazamiento del contenido restante de la Resolución 454 (Anexo técnico 3- Pensionados)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9EFC276B-0589-466F-A182-6124DC8D8C72}"/>
              </a:ext>
            </a:extLst>
          </p:cNvPr>
          <p:cNvSpPr/>
          <p:nvPr/>
        </p:nvSpPr>
        <p:spPr>
          <a:xfrm>
            <a:off x="4994316" y="1450823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0C84207B-094C-40D0-9525-104A2F8E2722}"/>
              </a:ext>
            </a:extLst>
          </p:cNvPr>
          <p:cNvSpPr txBox="1"/>
          <p:nvPr/>
        </p:nvSpPr>
        <p:spPr>
          <a:xfrm>
            <a:off x="5065176" y="1486989"/>
            <a:ext cx="224733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Resolución 1438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F7E2714-7D0D-4851-9E0E-2F210505BB44}"/>
              </a:ext>
            </a:extLst>
          </p:cNvPr>
          <p:cNvSpPr/>
          <p:nvPr/>
        </p:nvSpPr>
        <p:spPr>
          <a:xfrm>
            <a:off x="2878199" y="2699588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32" name="Rectangle 82">
            <a:extLst>
              <a:ext uri="{FF2B5EF4-FFF2-40B4-BE49-F238E27FC236}">
                <a16:creationId xmlns:a16="http://schemas.microsoft.com/office/drawing/2014/main" id="{390A7E3F-6F52-4C39-8BD0-74036E728E51}"/>
              </a:ext>
            </a:extLst>
          </p:cNvPr>
          <p:cNvSpPr/>
          <p:nvPr/>
        </p:nvSpPr>
        <p:spPr>
          <a:xfrm rot="5400000">
            <a:off x="4327352" y="2600840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33" name="Shape 2783">
            <a:extLst>
              <a:ext uri="{FF2B5EF4-FFF2-40B4-BE49-F238E27FC236}">
                <a16:creationId xmlns:a16="http://schemas.microsoft.com/office/drawing/2014/main" id="{80E2F7FB-6D58-4796-A1F8-ED40DAD5B2F2}"/>
              </a:ext>
            </a:extLst>
          </p:cNvPr>
          <p:cNvSpPr/>
          <p:nvPr/>
        </p:nvSpPr>
        <p:spPr>
          <a:xfrm>
            <a:off x="4408363" y="2723809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8ADB1B5F-275E-455D-9466-CEA5B5F71639}"/>
              </a:ext>
            </a:extLst>
          </p:cNvPr>
          <p:cNvSpPr txBox="1">
            <a:spLocks/>
          </p:cNvSpPr>
          <p:nvPr/>
        </p:nvSpPr>
        <p:spPr>
          <a:xfrm>
            <a:off x="4857542" y="2081768"/>
            <a:ext cx="4220065" cy="1586639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Octubre 15 de 2020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Incluye la planilla tipo Q - Acuerdos o facilidades de pago realizados por la UGPP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Cruce de datos del aportante y del cotizante que se reportará en la planilla Q (tipo y número de identificación) contra el archivo PUB205RTRI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900" dirty="0">
                <a:solidFill>
                  <a:srgbClr val="44546A"/>
                </a:solidFill>
                <a:latin typeface="Century Gothic" panose="020F0302020204030204"/>
                <a:ea typeface="Verdana" panose="020B0604030504040204" pitchFamily="34" charset="0"/>
              </a:rPr>
              <a:t>N</a:t>
            </a:r>
            <a:r>
              <a:rPr kumimoji="0" lang="es-C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uevos</a:t>
            </a: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 indicadores para pago de aportes de la UGPP (8 y 9)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Se adiciona el REGISTRO TIPO 4 DATOS ADICIONALES para los archivos de salida</a:t>
            </a:r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4D3A6EA4-13B3-4DBF-B692-92B25D3E7BAF}"/>
              </a:ext>
            </a:extLst>
          </p:cNvPr>
          <p:cNvSpPr txBox="1"/>
          <p:nvPr/>
        </p:nvSpPr>
        <p:spPr>
          <a:xfrm>
            <a:off x="2961587" y="2741744"/>
            <a:ext cx="1617893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Resolución 1844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1F4BBEBC-1751-4F5B-BF8B-DECF7C7D2777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568124" y="723917"/>
            <a:ext cx="11723" cy="794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BC47878-86EB-4507-BE6D-D7F69C10FE9D}"/>
              </a:ext>
            </a:extLst>
          </p:cNvPr>
          <p:cNvCxnSpPr>
            <a:cxnSpLocks/>
          </p:cNvCxnSpPr>
          <p:nvPr/>
        </p:nvCxnSpPr>
        <p:spPr>
          <a:xfrm>
            <a:off x="4567147" y="2042929"/>
            <a:ext cx="3447" cy="578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82">
            <a:extLst>
              <a:ext uri="{FF2B5EF4-FFF2-40B4-BE49-F238E27FC236}">
                <a16:creationId xmlns:a16="http://schemas.microsoft.com/office/drawing/2014/main" id="{5D50E656-5706-4547-AF8A-CABFA70D3BC0}"/>
              </a:ext>
            </a:extLst>
          </p:cNvPr>
          <p:cNvSpPr/>
          <p:nvPr/>
        </p:nvSpPr>
        <p:spPr>
          <a:xfrm rot="5400000">
            <a:off x="4319505" y="3632806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Century Gothic" panose="020F0302020204030204"/>
              <a:ea typeface="Verdana" panose="020B0604030504040204" pitchFamily="34" charset="0"/>
            </a:endParaRPr>
          </a:p>
        </p:txBody>
      </p:sp>
      <p:sp>
        <p:nvSpPr>
          <p:cNvPr id="27" name="Shape 2783">
            <a:extLst>
              <a:ext uri="{FF2B5EF4-FFF2-40B4-BE49-F238E27FC236}">
                <a16:creationId xmlns:a16="http://schemas.microsoft.com/office/drawing/2014/main" id="{59474FB8-0A8E-4F67-BCB6-7B494F1BE4E4}"/>
              </a:ext>
            </a:extLst>
          </p:cNvPr>
          <p:cNvSpPr/>
          <p:nvPr/>
        </p:nvSpPr>
        <p:spPr>
          <a:xfrm>
            <a:off x="4413216" y="3755759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8713DE52-BE7D-4423-A04F-10151C53693A}"/>
              </a:ext>
            </a:extLst>
          </p:cNvPr>
          <p:cNvSpPr txBox="1">
            <a:spLocks/>
          </p:cNvSpPr>
          <p:nvPr/>
        </p:nvSpPr>
        <p:spPr>
          <a:xfrm>
            <a:off x="9835" y="3583505"/>
            <a:ext cx="4321163" cy="1475839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Diciembre 21 de 2020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PPS</a:t>
            </a:r>
            <a:r>
              <a:rPr kumimoji="0" lang="es-CO" sz="900" b="0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 - </a:t>
            </a: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Cotizantes 65-Dependiente vinculado PPS y 66-Independiente vinculado PPS y planilla B-Planilla Piso de Protección Social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Control longitud de permiso especial de permanencia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Validación de Personas pensionadas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Modificación Campo Valor total de la Nómina y Archivos de Salida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Validaciones para pensionados no activos y crea la planilla de correcciones V-Reliquidaciones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88458926-C728-45B0-BDC7-2BBCC6891AC4}"/>
              </a:ext>
            </a:extLst>
          </p:cNvPr>
          <p:cNvSpPr/>
          <p:nvPr/>
        </p:nvSpPr>
        <p:spPr>
          <a:xfrm>
            <a:off x="5002616" y="3649686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40" name="TextBox 22">
            <a:extLst>
              <a:ext uri="{FF2B5EF4-FFF2-40B4-BE49-F238E27FC236}">
                <a16:creationId xmlns:a16="http://schemas.microsoft.com/office/drawing/2014/main" id="{1057475F-FC8E-4486-8FD0-6A8E9957E6C1}"/>
              </a:ext>
            </a:extLst>
          </p:cNvPr>
          <p:cNvSpPr txBox="1"/>
          <p:nvPr/>
        </p:nvSpPr>
        <p:spPr>
          <a:xfrm>
            <a:off x="5086251" y="3681736"/>
            <a:ext cx="224733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Resolución 2421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B2E5374-C3BA-41CD-A2E6-B821D6A7F536}"/>
              </a:ext>
            </a:extLst>
          </p:cNvPr>
          <p:cNvCxnSpPr>
            <a:cxnSpLocks/>
          </p:cNvCxnSpPr>
          <p:nvPr/>
        </p:nvCxnSpPr>
        <p:spPr>
          <a:xfrm>
            <a:off x="4570594" y="3120945"/>
            <a:ext cx="0" cy="5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744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  <p:bldP spid="24" grpId="0"/>
      <p:bldP spid="20" grpId="0" animBg="1"/>
      <p:bldP spid="25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22" grpId="0" animBg="1"/>
      <p:bldP spid="27" grpId="0" animBg="1"/>
      <p:bldP spid="38" grpId="0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BD304763-7DC9-4702-9E3B-2F186E4DC2B1}"/>
              </a:ext>
            </a:extLst>
          </p:cNvPr>
          <p:cNvCxnSpPr>
            <a:cxnSpLocks/>
            <a:endCxn id="29" idx="3"/>
          </p:cNvCxnSpPr>
          <p:nvPr/>
        </p:nvCxnSpPr>
        <p:spPr>
          <a:xfrm flipH="1">
            <a:off x="4569762" y="704088"/>
            <a:ext cx="2" cy="1018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A8E603C9-57B4-4BCD-B594-44C2D774C35D}"/>
              </a:ext>
            </a:extLst>
          </p:cNvPr>
          <p:cNvCxnSpPr>
            <a:cxnSpLocks/>
          </p:cNvCxnSpPr>
          <p:nvPr/>
        </p:nvCxnSpPr>
        <p:spPr>
          <a:xfrm>
            <a:off x="4569764" y="1735574"/>
            <a:ext cx="2236" cy="10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82">
            <a:extLst>
              <a:ext uri="{FF2B5EF4-FFF2-40B4-BE49-F238E27FC236}">
                <a16:creationId xmlns:a16="http://schemas.microsoft.com/office/drawing/2014/main" id="{F097AD86-FBF3-40C8-B094-BB06CA884A9A}"/>
              </a:ext>
            </a:extLst>
          </p:cNvPr>
          <p:cNvSpPr/>
          <p:nvPr/>
        </p:nvSpPr>
        <p:spPr>
          <a:xfrm rot="5400000">
            <a:off x="4313820" y="1202616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Century Gothic" panose="020F0302020204030204"/>
              <a:ea typeface="Verdana" panose="020B0604030504040204" pitchFamily="34" charset="0"/>
            </a:endParaRPr>
          </a:p>
        </p:txBody>
      </p:sp>
      <p:sp>
        <p:nvSpPr>
          <p:cNvPr id="33" name="Shape 2783">
            <a:extLst>
              <a:ext uri="{FF2B5EF4-FFF2-40B4-BE49-F238E27FC236}">
                <a16:creationId xmlns:a16="http://schemas.microsoft.com/office/drawing/2014/main" id="{C36B5655-EA72-43B9-9F47-FE39CD81EA3F}"/>
              </a:ext>
            </a:extLst>
          </p:cNvPr>
          <p:cNvSpPr/>
          <p:nvPr/>
        </p:nvSpPr>
        <p:spPr>
          <a:xfrm>
            <a:off x="4394831" y="1325587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defTabSz="342797"/>
            <a:endParaRPr sz="2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18CFE7D-5EA9-4B5F-9259-5715B4ADCB37}"/>
              </a:ext>
            </a:extLst>
          </p:cNvPr>
          <p:cNvSpPr txBox="1">
            <a:spLocks/>
          </p:cNvSpPr>
          <p:nvPr/>
        </p:nvSpPr>
        <p:spPr>
          <a:xfrm>
            <a:off x="4822837" y="1077425"/>
            <a:ext cx="4321163" cy="1586639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Mayo 21 de 2021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Creación de los tipos de aportante 13- Pagador Subsistema Nacional de Voluntarios en Primera Respuesta y 14- Trabajador pago de aporte faltante a pensión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Creación del nuevo tipo </a:t>
            </a:r>
            <a:r>
              <a:rPr kumimoji="0" lang="es-CO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de cotizante </a:t>
            </a: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67-Voluntario en Primera respuesta aporte solo a riesgos laborales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Aclaraciones a la planilla Tipo N-Correcciones para pago de aportes faltantes en pensión por derogación del decreto 558 de 2020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Cambio en tablas de obligatoriedad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6BC2E805-2236-477D-B1CB-94F018C6B5C4}"/>
              </a:ext>
            </a:extLst>
          </p:cNvPr>
          <p:cNvSpPr/>
          <p:nvPr/>
        </p:nvSpPr>
        <p:spPr>
          <a:xfrm>
            <a:off x="2841810" y="1152850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38" name="TextBox 22">
            <a:extLst>
              <a:ext uri="{FF2B5EF4-FFF2-40B4-BE49-F238E27FC236}">
                <a16:creationId xmlns:a16="http://schemas.microsoft.com/office/drawing/2014/main" id="{93778800-BA00-4098-8A17-92810F5F8EAB}"/>
              </a:ext>
            </a:extLst>
          </p:cNvPr>
          <p:cNvSpPr txBox="1"/>
          <p:nvPr/>
        </p:nvSpPr>
        <p:spPr>
          <a:xfrm>
            <a:off x="2937168" y="1196623"/>
            <a:ext cx="224733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Resolución 638</a:t>
            </a:r>
          </a:p>
        </p:txBody>
      </p:sp>
      <p:sp>
        <p:nvSpPr>
          <p:cNvPr id="23" name="Rectangle 82">
            <a:extLst>
              <a:ext uri="{FF2B5EF4-FFF2-40B4-BE49-F238E27FC236}">
                <a16:creationId xmlns:a16="http://schemas.microsoft.com/office/drawing/2014/main" id="{911AED2E-BEB4-49EB-A36C-EB3400DEEEFC}"/>
              </a:ext>
            </a:extLst>
          </p:cNvPr>
          <p:cNvSpPr/>
          <p:nvPr/>
        </p:nvSpPr>
        <p:spPr>
          <a:xfrm rot="5400000">
            <a:off x="4313820" y="2778330"/>
            <a:ext cx="511883" cy="528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32" name="Shape 2783">
            <a:extLst>
              <a:ext uri="{FF2B5EF4-FFF2-40B4-BE49-F238E27FC236}">
                <a16:creationId xmlns:a16="http://schemas.microsoft.com/office/drawing/2014/main" id="{CC3E1A1F-F79D-48D6-9070-AB13E4549A38}"/>
              </a:ext>
            </a:extLst>
          </p:cNvPr>
          <p:cNvSpPr/>
          <p:nvPr/>
        </p:nvSpPr>
        <p:spPr>
          <a:xfrm>
            <a:off x="4394833" y="2888280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6AB2E006-8054-4493-B46C-FA708F57FE5E}"/>
              </a:ext>
            </a:extLst>
          </p:cNvPr>
          <p:cNvSpPr txBox="1">
            <a:spLocks/>
          </p:cNvSpPr>
          <p:nvPr/>
        </p:nvSpPr>
        <p:spPr>
          <a:xfrm>
            <a:off x="-8550" y="2652847"/>
            <a:ext cx="4321163" cy="727942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Septiembre 2 de 2021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Creación del cotizante 68-Veterano de la Fuerza Pública</a:t>
            </a:r>
          </a:p>
          <a:p>
            <a:pPr marL="128588" marR="0" lvl="0" indent="-128588" algn="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Nuevo Tipo de documento PT - Permiso por Protección Tempora</a:t>
            </a: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l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4683BD33-3BC9-48E5-B83E-F6C38913125A}"/>
              </a:ext>
            </a:extLst>
          </p:cNvPr>
          <p:cNvSpPr/>
          <p:nvPr/>
        </p:nvSpPr>
        <p:spPr>
          <a:xfrm>
            <a:off x="4984231" y="2719028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82671F5A-2638-465F-92C2-8781A7505A58}"/>
              </a:ext>
            </a:extLst>
          </p:cNvPr>
          <p:cNvSpPr txBox="1"/>
          <p:nvPr/>
        </p:nvSpPr>
        <p:spPr>
          <a:xfrm>
            <a:off x="5067866" y="2751078"/>
            <a:ext cx="224733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Resolución 1365</a:t>
            </a:r>
          </a:p>
        </p:txBody>
      </p:sp>
      <p:sp>
        <p:nvSpPr>
          <p:cNvPr id="40" name="Rectangle 82">
            <a:extLst>
              <a:ext uri="{FF2B5EF4-FFF2-40B4-BE49-F238E27FC236}">
                <a16:creationId xmlns:a16="http://schemas.microsoft.com/office/drawing/2014/main" id="{F691C02F-7384-48C3-88F4-15938894BEDF}"/>
              </a:ext>
            </a:extLst>
          </p:cNvPr>
          <p:cNvSpPr/>
          <p:nvPr/>
        </p:nvSpPr>
        <p:spPr>
          <a:xfrm rot="5400000">
            <a:off x="4323235" y="3613502"/>
            <a:ext cx="511883" cy="528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41" name="Shape 2783">
            <a:extLst>
              <a:ext uri="{FF2B5EF4-FFF2-40B4-BE49-F238E27FC236}">
                <a16:creationId xmlns:a16="http://schemas.microsoft.com/office/drawing/2014/main" id="{2C88F100-B35F-428E-B1C6-3B831FD50E86}"/>
              </a:ext>
            </a:extLst>
          </p:cNvPr>
          <p:cNvSpPr/>
          <p:nvPr/>
        </p:nvSpPr>
        <p:spPr>
          <a:xfrm>
            <a:off x="4404246" y="3736472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6B9A36D9-DA97-4941-B772-E18033F74C10}"/>
              </a:ext>
            </a:extLst>
          </p:cNvPr>
          <p:cNvSpPr txBox="1">
            <a:spLocks/>
          </p:cNvSpPr>
          <p:nvPr/>
        </p:nvSpPr>
        <p:spPr>
          <a:xfrm>
            <a:off x="4843340" y="3523979"/>
            <a:ext cx="4321163" cy="1060341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Octubre 26 de 2021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Creación de indicadores UGPP 10 y 11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Modificación estructura archivo PUB205RTRI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Modificación Archivo de Salida Administradoras y MINPS 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6DD3C7A4-305A-4B07-88B5-AE9E7947B7E5}"/>
              </a:ext>
            </a:extLst>
          </p:cNvPr>
          <p:cNvSpPr/>
          <p:nvPr/>
        </p:nvSpPr>
        <p:spPr>
          <a:xfrm>
            <a:off x="2859775" y="3591641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50" name="TextBox 22">
            <a:extLst>
              <a:ext uri="{FF2B5EF4-FFF2-40B4-BE49-F238E27FC236}">
                <a16:creationId xmlns:a16="http://schemas.microsoft.com/office/drawing/2014/main" id="{D958316B-914B-4F45-864B-6F3577E7EDA6}"/>
              </a:ext>
            </a:extLst>
          </p:cNvPr>
          <p:cNvSpPr txBox="1"/>
          <p:nvPr/>
        </p:nvSpPr>
        <p:spPr>
          <a:xfrm>
            <a:off x="2943410" y="3623691"/>
            <a:ext cx="224733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Montserrat" charset="0"/>
              </a:rPr>
              <a:t>Resolución 1697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E688C39E-B85F-4A45-9111-030DE221B25B}"/>
              </a:ext>
            </a:extLst>
          </p:cNvPr>
          <p:cNvSpPr/>
          <p:nvPr/>
        </p:nvSpPr>
        <p:spPr>
          <a:xfrm>
            <a:off x="4546318" y="4221204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3F981FF3-6518-4AAE-B252-8BA87050E8E3}"/>
              </a:ext>
            </a:extLst>
          </p:cNvPr>
          <p:cNvSpPr/>
          <p:nvPr/>
        </p:nvSpPr>
        <p:spPr>
          <a:xfrm>
            <a:off x="4546319" y="4373604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6F9B0C3E-8349-4F10-B96E-60434E029170}"/>
              </a:ext>
            </a:extLst>
          </p:cNvPr>
          <p:cNvSpPr/>
          <p:nvPr/>
        </p:nvSpPr>
        <p:spPr>
          <a:xfrm>
            <a:off x="4546319" y="4526003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00ABDAEE-DDBD-4D79-8849-AA819E54AE80}"/>
              </a:ext>
            </a:extLst>
          </p:cNvPr>
          <p:cNvSpPr/>
          <p:nvPr/>
        </p:nvSpPr>
        <p:spPr>
          <a:xfrm>
            <a:off x="4986913" y="421954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55" name="Rectangle 82">
            <a:extLst>
              <a:ext uri="{FF2B5EF4-FFF2-40B4-BE49-F238E27FC236}">
                <a16:creationId xmlns:a16="http://schemas.microsoft.com/office/drawing/2014/main" id="{17F39A87-720A-42B3-B52C-018B8805D9A4}"/>
              </a:ext>
            </a:extLst>
          </p:cNvPr>
          <p:cNvSpPr/>
          <p:nvPr/>
        </p:nvSpPr>
        <p:spPr>
          <a:xfrm rot="5400000">
            <a:off x="4328476" y="330052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56" name="Shape 2783">
            <a:extLst>
              <a:ext uri="{FF2B5EF4-FFF2-40B4-BE49-F238E27FC236}">
                <a16:creationId xmlns:a16="http://schemas.microsoft.com/office/drawing/2014/main" id="{06484F46-85E6-49BC-BE5B-D48F8D16B20A}"/>
              </a:ext>
            </a:extLst>
          </p:cNvPr>
          <p:cNvSpPr/>
          <p:nvPr/>
        </p:nvSpPr>
        <p:spPr>
          <a:xfrm>
            <a:off x="4409487" y="453021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BA90998C-4A8F-4309-858D-C81633A0815B}"/>
              </a:ext>
            </a:extLst>
          </p:cNvPr>
          <p:cNvSpPr txBox="1">
            <a:spLocks/>
          </p:cNvSpPr>
          <p:nvPr/>
        </p:nvSpPr>
        <p:spPr>
          <a:xfrm>
            <a:off x="33795" y="298567"/>
            <a:ext cx="4292975" cy="811042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Enero 7 de 2021</a:t>
            </a:r>
          </a:p>
          <a:p>
            <a:pPr marL="128588" lvl="0" indent="-128588" algn="r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s-CO" sz="900" dirty="0">
                <a:solidFill>
                  <a:srgbClr val="44546A"/>
                </a:solidFill>
                <a:latin typeface="Century Gothic" panose="020F0302020204030204"/>
                <a:ea typeface="Verdana" panose="020B0604030504040204" pitchFamily="34" charset="0"/>
              </a:rPr>
              <a:t>Modifica lo estipulado para eliminación del cotizante 51-Trabajador de Tiempo Parcial que estaba contemplado para el 1 de febrero de 2021.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</a:endParaRPr>
          </a:p>
        </p:txBody>
      </p:sp>
      <p:sp>
        <p:nvSpPr>
          <p:cNvPr id="58" name="TextBox 22">
            <a:extLst>
              <a:ext uri="{FF2B5EF4-FFF2-40B4-BE49-F238E27FC236}">
                <a16:creationId xmlns:a16="http://schemas.microsoft.com/office/drawing/2014/main" id="{302DA776-24ED-4187-A409-7FD53155B8A6}"/>
              </a:ext>
            </a:extLst>
          </p:cNvPr>
          <p:cNvSpPr txBox="1"/>
          <p:nvPr/>
        </p:nvSpPr>
        <p:spPr>
          <a:xfrm>
            <a:off x="5057514" y="453021"/>
            <a:ext cx="1617893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Resolución 014</a:t>
            </a: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CC3ECE5A-9D3A-4EDC-8D02-06A6FF7D9F7E}"/>
              </a:ext>
            </a:extLst>
          </p:cNvPr>
          <p:cNvCxnSpPr>
            <a:cxnSpLocks/>
          </p:cNvCxnSpPr>
          <p:nvPr/>
        </p:nvCxnSpPr>
        <p:spPr>
          <a:xfrm>
            <a:off x="4566476" y="3312290"/>
            <a:ext cx="0" cy="2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07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6" grpId="0"/>
      <p:bldP spid="37" grpId="0" animBg="1"/>
      <p:bldP spid="38" grpId="0"/>
      <p:bldP spid="23" grpId="0" animBg="1"/>
      <p:bldP spid="32" grpId="0" animBg="1"/>
      <p:bldP spid="43" grpId="0"/>
      <p:bldP spid="44" grpId="0" animBg="1"/>
      <p:bldP spid="45" grpId="0"/>
      <p:bldP spid="40" grpId="0" animBg="1"/>
      <p:bldP spid="41" grpId="0" animBg="1"/>
      <p:bldP spid="48" grpId="0"/>
      <p:bldP spid="49" grpId="0" animBg="1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BD304763-7DC9-4702-9E3B-2F186E4DC2B1}"/>
              </a:ext>
            </a:extLst>
          </p:cNvPr>
          <p:cNvCxnSpPr>
            <a:cxnSpLocks/>
            <a:endCxn id="29" idx="3"/>
          </p:cNvCxnSpPr>
          <p:nvPr/>
        </p:nvCxnSpPr>
        <p:spPr>
          <a:xfrm flipH="1">
            <a:off x="4569762" y="1623966"/>
            <a:ext cx="2" cy="1018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A8E603C9-57B4-4BCD-B594-44C2D774C35D}"/>
              </a:ext>
            </a:extLst>
          </p:cNvPr>
          <p:cNvCxnSpPr>
            <a:cxnSpLocks/>
            <a:stCxn id="55" idx="3"/>
            <a:endCxn id="51" idx="1"/>
          </p:cNvCxnSpPr>
          <p:nvPr/>
        </p:nvCxnSpPr>
        <p:spPr>
          <a:xfrm flipH="1">
            <a:off x="4556862" y="850157"/>
            <a:ext cx="27556" cy="3381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82">
            <a:extLst>
              <a:ext uri="{FF2B5EF4-FFF2-40B4-BE49-F238E27FC236}">
                <a16:creationId xmlns:a16="http://schemas.microsoft.com/office/drawing/2014/main" id="{F097AD86-FBF3-40C8-B094-BB06CA884A9A}"/>
              </a:ext>
            </a:extLst>
          </p:cNvPr>
          <p:cNvSpPr/>
          <p:nvPr/>
        </p:nvSpPr>
        <p:spPr>
          <a:xfrm rot="5400000">
            <a:off x="4313820" y="2122494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Century Gothic" panose="020F0302020204030204"/>
              <a:ea typeface="Verdana" panose="020B0604030504040204" pitchFamily="34" charset="0"/>
            </a:endParaRPr>
          </a:p>
        </p:txBody>
      </p:sp>
      <p:sp>
        <p:nvSpPr>
          <p:cNvPr id="33" name="Shape 2783">
            <a:extLst>
              <a:ext uri="{FF2B5EF4-FFF2-40B4-BE49-F238E27FC236}">
                <a16:creationId xmlns:a16="http://schemas.microsoft.com/office/drawing/2014/main" id="{C36B5655-EA72-43B9-9F47-FE39CD81EA3F}"/>
              </a:ext>
            </a:extLst>
          </p:cNvPr>
          <p:cNvSpPr/>
          <p:nvPr/>
        </p:nvSpPr>
        <p:spPr>
          <a:xfrm>
            <a:off x="4391545" y="2275264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defTabSz="342797"/>
            <a:endParaRPr sz="2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sp>
        <p:nvSpPr>
          <p:cNvPr id="23" name="Rectangle 82">
            <a:extLst>
              <a:ext uri="{FF2B5EF4-FFF2-40B4-BE49-F238E27FC236}">
                <a16:creationId xmlns:a16="http://schemas.microsoft.com/office/drawing/2014/main" id="{911AED2E-BEB4-49EB-A36C-EB3400DEEEFC}"/>
              </a:ext>
            </a:extLst>
          </p:cNvPr>
          <p:cNvSpPr/>
          <p:nvPr/>
        </p:nvSpPr>
        <p:spPr>
          <a:xfrm rot="5400000">
            <a:off x="4347262" y="3612108"/>
            <a:ext cx="511883" cy="528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32" name="Shape 2783">
            <a:extLst>
              <a:ext uri="{FF2B5EF4-FFF2-40B4-BE49-F238E27FC236}">
                <a16:creationId xmlns:a16="http://schemas.microsoft.com/office/drawing/2014/main" id="{CC3E1A1F-F79D-48D6-9070-AB13E4549A38}"/>
              </a:ext>
            </a:extLst>
          </p:cNvPr>
          <p:cNvSpPr/>
          <p:nvPr/>
        </p:nvSpPr>
        <p:spPr>
          <a:xfrm>
            <a:off x="4428272" y="3740516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sym typeface="Gill Sans"/>
            </a:endParaRP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E688C39E-B85F-4A45-9111-030DE221B25B}"/>
              </a:ext>
            </a:extLst>
          </p:cNvPr>
          <p:cNvSpPr/>
          <p:nvPr/>
        </p:nvSpPr>
        <p:spPr>
          <a:xfrm>
            <a:off x="4546318" y="4221204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3F981FF3-6518-4AAE-B252-8BA87050E8E3}"/>
              </a:ext>
            </a:extLst>
          </p:cNvPr>
          <p:cNvSpPr/>
          <p:nvPr/>
        </p:nvSpPr>
        <p:spPr>
          <a:xfrm>
            <a:off x="4546319" y="4373604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6F9B0C3E-8349-4F10-B96E-60434E029170}"/>
              </a:ext>
            </a:extLst>
          </p:cNvPr>
          <p:cNvSpPr/>
          <p:nvPr/>
        </p:nvSpPr>
        <p:spPr>
          <a:xfrm>
            <a:off x="4546319" y="4526003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00ABDAEE-DDBD-4D79-8849-AA819E54AE80}"/>
              </a:ext>
            </a:extLst>
          </p:cNvPr>
          <p:cNvSpPr/>
          <p:nvPr/>
        </p:nvSpPr>
        <p:spPr>
          <a:xfrm>
            <a:off x="2684290" y="2226823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55" name="Rectangle 82">
            <a:extLst>
              <a:ext uri="{FF2B5EF4-FFF2-40B4-BE49-F238E27FC236}">
                <a16:creationId xmlns:a16="http://schemas.microsoft.com/office/drawing/2014/main" id="{17F39A87-720A-42B3-B52C-018B8805D9A4}"/>
              </a:ext>
            </a:extLst>
          </p:cNvPr>
          <p:cNvSpPr/>
          <p:nvPr/>
        </p:nvSpPr>
        <p:spPr>
          <a:xfrm rot="5400000">
            <a:off x="4328476" y="330052"/>
            <a:ext cx="511883" cy="5283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56" name="Shape 2783">
            <a:extLst>
              <a:ext uri="{FF2B5EF4-FFF2-40B4-BE49-F238E27FC236}">
                <a16:creationId xmlns:a16="http://schemas.microsoft.com/office/drawing/2014/main" id="{06484F46-85E6-49BC-BE5B-D48F8D16B20A}"/>
              </a:ext>
            </a:extLst>
          </p:cNvPr>
          <p:cNvSpPr/>
          <p:nvPr/>
        </p:nvSpPr>
        <p:spPr>
          <a:xfrm>
            <a:off x="4409487" y="453021"/>
            <a:ext cx="349862" cy="30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568" tIns="28568" rIns="28568" bIns="28568" anchor="ctr"/>
          <a:lstStyle/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F893AFBB-5F7E-4C20-806F-BE08194CEF36}"/>
              </a:ext>
            </a:extLst>
          </p:cNvPr>
          <p:cNvSpPr txBox="1">
            <a:spLocks/>
          </p:cNvSpPr>
          <p:nvPr/>
        </p:nvSpPr>
        <p:spPr>
          <a:xfrm>
            <a:off x="29051" y="377783"/>
            <a:ext cx="4321163" cy="1586639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Febrero 21 de 2022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Aclaraciones a las planillas A (Inclusión cotizante 63) y X (control de aportante y cotizante) de Activos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Modificación de estructura de los archivos de salida con destino a las administradoras, ADRES y MINPS por ampliación de los campos Días de mora y Número de Días de mora Liquidados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900" dirty="0">
                <a:solidFill>
                  <a:srgbClr val="44546A"/>
                </a:solidFill>
                <a:latin typeface="Century Gothic" panose="020F0302020204030204"/>
                <a:ea typeface="Verdana" panose="020B0604030504040204" pitchFamily="34" charset="0"/>
              </a:rPr>
              <a:t>Validación tipo pagador con tipo de pensión 16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</a:endParaRP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Validación coherencia de nombres y apellidos contenidos en la BDUA - Pensionados</a:t>
            </a:r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C03E510F-C624-480E-A3EF-D339387D2F5C}"/>
              </a:ext>
            </a:extLst>
          </p:cNvPr>
          <p:cNvSpPr txBox="1"/>
          <p:nvPr/>
        </p:nvSpPr>
        <p:spPr>
          <a:xfrm>
            <a:off x="2806887" y="2283020"/>
            <a:ext cx="1617893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Resolución 939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D2E56E06-3A8D-4297-B74F-95F9BF806B75}"/>
              </a:ext>
            </a:extLst>
          </p:cNvPr>
          <p:cNvSpPr/>
          <p:nvPr/>
        </p:nvSpPr>
        <p:spPr>
          <a:xfrm>
            <a:off x="4986913" y="421954"/>
            <a:ext cx="351000" cy="35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5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58" name="TextBox 22">
            <a:extLst>
              <a:ext uri="{FF2B5EF4-FFF2-40B4-BE49-F238E27FC236}">
                <a16:creationId xmlns:a16="http://schemas.microsoft.com/office/drawing/2014/main" id="{302DA776-24ED-4187-A409-7FD53155B8A6}"/>
              </a:ext>
            </a:extLst>
          </p:cNvPr>
          <p:cNvSpPr txBox="1"/>
          <p:nvPr/>
        </p:nvSpPr>
        <p:spPr>
          <a:xfrm>
            <a:off x="5095911" y="457155"/>
            <a:ext cx="1617893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Resolución 0261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5897D3D-579C-4753-8B1B-6F940B50385D}"/>
              </a:ext>
            </a:extLst>
          </p:cNvPr>
          <p:cNvSpPr txBox="1">
            <a:spLocks/>
          </p:cNvSpPr>
          <p:nvPr/>
        </p:nvSpPr>
        <p:spPr>
          <a:xfrm>
            <a:off x="4844469" y="2226823"/>
            <a:ext cx="4321163" cy="1475839"/>
          </a:xfrm>
          <a:prstGeom prst="rect">
            <a:avLst/>
          </a:prstGeom>
        </p:spPr>
        <p:txBody>
          <a:bodyPr vert="horz" wrap="square" lIns="163118" tIns="81559" rIns="163118" bIns="815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Mayo 27 de 2022</a:t>
            </a:r>
          </a:p>
          <a:p>
            <a:pPr marL="128588" marR="0" lvl="0" indent="-128588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Incluye</a:t>
            </a:r>
            <a:r>
              <a:rPr kumimoji="0" lang="es-CO" sz="900" b="0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</a:rPr>
              <a:t> la planilla tipo D Contribución Solidaria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</a:endParaRPr>
          </a:p>
          <a:p>
            <a:pPr marL="128588" indent="-128588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s-CO" sz="900" dirty="0">
                <a:solidFill>
                  <a:srgbClr val="44546A"/>
                </a:solidFill>
                <a:latin typeface="Century Gothic" panose="020F0302020204030204"/>
                <a:ea typeface="Verdana" panose="020B0604030504040204" pitchFamily="34" charset="0"/>
              </a:rPr>
              <a:t>Crea el nuevo Tipo de Cotizante </a:t>
            </a:r>
            <a:r>
              <a:rPr lang="es-CO" sz="900" dirty="0"/>
              <a:t>69 - Contribuyente solidario</a:t>
            </a:r>
            <a:endParaRPr lang="es-CO" sz="900" dirty="0">
              <a:solidFill>
                <a:srgbClr val="44546A"/>
              </a:solidFill>
              <a:latin typeface="Century Gothic" panose="020F0302020204030204"/>
              <a:ea typeface="Verdana" panose="020B0604030504040204" pitchFamily="34" charset="0"/>
            </a:endParaRPr>
          </a:p>
          <a:p>
            <a:pPr marL="128588" indent="-128588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s-CO" sz="900" dirty="0">
                <a:solidFill>
                  <a:srgbClr val="44546A"/>
                </a:solidFill>
                <a:latin typeface="Century Gothic" panose="020F0302020204030204"/>
                <a:ea typeface="Verdana" panose="020B0604030504040204" pitchFamily="34" charset="0"/>
              </a:rPr>
              <a:t>Crea </a:t>
            </a:r>
            <a:r>
              <a:rPr lang="es-CO" sz="900" dirty="0"/>
              <a:t>nueva administradora de Salud "MIN004“</a:t>
            </a:r>
          </a:p>
          <a:p>
            <a:pPr marL="128588" indent="-128588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s-CO" sz="900" dirty="0"/>
              <a:t>Nueva base de datos para los operadores de información genera por ADRES.</a:t>
            </a:r>
          </a:p>
          <a:p>
            <a:pPr marL="128588" indent="-128588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s-CO" sz="900" dirty="0"/>
              <a:t>Modificación a nivel de descripción en los anexos técnicos 4 y 5.en los campos de valores UPC adicional  </a:t>
            </a:r>
          </a:p>
        </p:txBody>
      </p:sp>
    </p:spTree>
    <p:extLst>
      <p:ext uri="{BB962C8B-B14F-4D97-AF65-F5344CB8AC3E}">
        <p14:creationId xmlns:p14="http://schemas.microsoft.com/office/powerpoint/2010/main" val="387818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23" grpId="0" animBg="1"/>
      <p:bldP spid="32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30" grpId="0"/>
      <p:bldP spid="35" grpId="0"/>
      <p:bldP spid="39" grpId="0" animBg="1"/>
      <p:bldP spid="58" grpId="0"/>
      <p:bldP spid="21" grpId="0"/>
    </p:bldLst>
  </p:timing>
</p:sld>
</file>

<file path=ppt/theme/theme1.xml><?xml version="1.0" encoding="utf-8"?>
<a:theme xmlns:a="http://schemas.openxmlformats.org/drawingml/2006/main" name="20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O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26795</TotalTime>
  <Words>1199</Words>
  <Application>Microsoft Office PowerPoint</Application>
  <PresentationFormat>Presentación en pantalla (16:9)</PresentationFormat>
  <Paragraphs>158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11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Open Sans Light</vt:lpstr>
      <vt:lpstr>Roboto</vt:lpstr>
      <vt:lpstr>Verdana Pro</vt:lpstr>
      <vt:lpstr>Verdana Pro Black</vt:lpstr>
      <vt:lpstr>20_Diseño personalizado</vt:lpstr>
      <vt:lpstr>9_Diseño personalizado</vt:lpstr>
      <vt:lpstr>6_Diseño personalizado</vt:lpstr>
      <vt:lpstr>23_Diseño personalizado</vt:lpstr>
      <vt:lpstr>25_Diseño personalizado</vt:lpstr>
      <vt:lpstr>SOI</vt:lpstr>
      <vt:lpstr>Presentación de PowerPoint</vt:lpstr>
      <vt:lpstr>Normativa PILA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Id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</dc:creator>
  <cp:lastModifiedBy>Ingrid Vanessa Collazos García</cp:lastModifiedBy>
  <cp:revision>4152</cp:revision>
  <dcterms:created xsi:type="dcterms:W3CDTF">2019-01-31T20:14:59Z</dcterms:created>
  <dcterms:modified xsi:type="dcterms:W3CDTF">2022-07-06T20:57:25Z</dcterms:modified>
</cp:coreProperties>
</file>